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9"/>
  </p:notesMasterIdLst>
  <p:sldIdLst>
    <p:sldId id="256" r:id="rId2"/>
    <p:sldId id="281" r:id="rId3"/>
    <p:sldId id="286" r:id="rId4"/>
    <p:sldId id="283" r:id="rId5"/>
    <p:sldId id="282" r:id="rId6"/>
    <p:sldId id="284" r:id="rId7"/>
    <p:sldId id="285" r:id="rId8"/>
  </p:sldIdLst>
  <p:sldSz cx="9906000" cy="6858000" type="A4"/>
  <p:notesSz cx="10234613" cy="71040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CDCD"/>
    <a:srgbClr val="E25300"/>
    <a:srgbClr val="225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3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797550" y="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E45AD-C665-442D-8F3E-5822BCB50DD6}" type="datetimeFigureOut">
              <a:rPr lang="nl-NL" smtClean="0"/>
              <a:t>7-7-2021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384550" y="887413"/>
            <a:ext cx="3465513" cy="2398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1023938" y="3419475"/>
            <a:ext cx="8186737" cy="27971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748463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797550" y="6748463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1A12AD-9D08-491A-94FE-497CDBFF66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9689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807B9-B116-46FC-9B58-BFFEFBE33375}" type="datetime1">
              <a:rPr lang="nl-NL" smtClean="0"/>
              <a:t>7-7-2021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FORMULA STUDENT NETHERLANDS | DIGITAL MEDIA GUIDELINES | NOVEMBER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8818-5124-4120-A1DB-B714D99DC9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8836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3D76-144F-4288-9D04-AE3CB345128D}" type="datetime1">
              <a:rPr lang="nl-NL" smtClean="0"/>
              <a:t>7-7-2021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FORMULA STUDENT NETHERLANDS | DIGITAL MEDIA GUIDELINES | NOVEMBER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8818-5124-4120-A1DB-B714D99DC9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792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70C1F-7007-4518-B457-B0461F63B3F9}" type="datetime1">
              <a:rPr lang="nl-NL" smtClean="0"/>
              <a:t>7-7-2021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FORMULA STUDENT NETHERLANDS | DIGITAL MEDIA GUIDELINES | NOVEMBER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8818-5124-4120-A1DB-B714D99DC9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3102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3411-1BA7-463F-8D89-80CD7953120B}" type="datetime1">
              <a:rPr lang="nl-NL" smtClean="0"/>
              <a:t>7-7-2021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FORMULA STUDENT NETHERLANDS | DIGITAL MEDIA GUIDELINES | NOVEMBER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8818-5124-4120-A1DB-B714D99DC9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367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D736F-6CB9-4AC3-A377-CCF8FD3B3689}" type="datetime1">
              <a:rPr lang="nl-NL" smtClean="0"/>
              <a:t>7-7-2021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FORMULA STUDENT NETHERLANDS | DIGITAL MEDIA GUIDELINES | NOVEMBER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8818-5124-4120-A1DB-B714D99DC9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1438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13E3-BAA6-49C4-943A-8CAE8E2D1C11}" type="datetime1">
              <a:rPr lang="nl-NL" smtClean="0"/>
              <a:t>7-7-2021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FORMULA STUDENT NETHERLANDS | DIGITAL MEDIA GUIDELINES | NOVEMBER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8818-5124-4120-A1DB-B714D99DC9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3997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1F90-D6A5-46C5-9614-AF9D47FE3992}" type="datetime1">
              <a:rPr lang="nl-NL" smtClean="0"/>
              <a:t>7-7-2021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FORMULA STUDENT NETHERLANDS | DIGITAL MEDIA GUIDELINES | NOVEMBER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8818-5124-4120-A1DB-B714D99DC9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9195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5AF0A-CDED-4D9D-8EE9-289B7C0525F2}" type="datetime1">
              <a:rPr lang="nl-NL" smtClean="0"/>
              <a:t>7-7-2021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FORMULA STUDENT NETHERLANDS | DIGITAL MEDIA GUIDELINES | NOVEMBER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8818-5124-4120-A1DB-B714D99DC9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7009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5766-C197-4B4D-A991-40140056E73B}" type="datetime1">
              <a:rPr lang="nl-NL" smtClean="0"/>
              <a:t>7-7-2021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FORMULA STUDENT NETHERLANDS | DIGITAL MEDIA GUIDELINES | NOVEMBER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8818-5124-4120-A1DB-B714D99DC9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0911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92F7-26B8-4D08-A0B1-8DE6A391163B}" type="datetime1">
              <a:rPr lang="nl-NL" smtClean="0"/>
              <a:t>7-7-2021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FORMULA STUDENT NETHERLANDS | DIGITAL MEDIA GUIDELINES | NOVEMBER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8818-5124-4120-A1DB-B714D99DC9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0702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1AAC-0600-4EFD-8451-4AE3E14FAE6F}" type="datetime1">
              <a:rPr lang="nl-NL" smtClean="0"/>
              <a:t>7-7-2021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FORMULA STUDENT NETHERLANDS | DIGITAL MEDIA GUIDELINES | NOVEMBER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8818-5124-4120-A1DB-B714D99DC9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7955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A66FE-DF77-4715-A123-85035967EB57}" type="datetime1">
              <a:rPr lang="nl-NL" smtClean="0"/>
              <a:t>7-7-2021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FORMULA STUDENT NETHERLANDS | DIGITAL MEDIA GUIDELINES | NOVEMBER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38818-5124-4120-A1DB-B714D99DC9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678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3F8EE708-FFCB-4F82-94A2-EE87C5CBFA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391" y="4907085"/>
            <a:ext cx="9144000" cy="1655762"/>
          </a:xfrm>
        </p:spPr>
        <p:txBody>
          <a:bodyPr/>
          <a:lstStyle/>
          <a:p>
            <a:pPr algn="l"/>
            <a:r>
              <a:rPr lang="nl-NL" dirty="0">
                <a:latin typeface="HP Simplified" panose="020B0604020204020204" pitchFamily="34" charset="0"/>
              </a:rPr>
              <a:t>FORMULA STUDENT </a:t>
            </a:r>
            <a:r>
              <a:rPr lang="nl-NL" dirty="0">
                <a:solidFill>
                  <a:srgbClr val="E25300"/>
                </a:solidFill>
                <a:latin typeface="HP Simplified" panose="020B0604020204020204" pitchFamily="34" charset="0"/>
              </a:rPr>
              <a:t>NETHERLANDS</a:t>
            </a:r>
          </a:p>
          <a:p>
            <a:pPr algn="l"/>
            <a:r>
              <a:rPr lang="nl-N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TEAM MANAGER MEETING WEDNESDAY</a:t>
            </a:r>
          </a:p>
          <a:p>
            <a:pPr algn="l"/>
            <a:r>
              <a:rPr lang="nl-N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JULY 7</a:t>
            </a:r>
            <a:r>
              <a:rPr lang="nl-NL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th</a:t>
            </a:r>
            <a:r>
              <a:rPr lang="nl-N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2021 | 08:30 CEST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1A69E76-1FC7-41E0-9FAA-8DD2EC9BB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0" y="0"/>
            <a:ext cx="2758896" cy="1950916"/>
          </a:xfrm>
          <a:prstGeom prst="rect">
            <a:avLst/>
          </a:prstGeom>
        </p:spPr>
      </p:pic>
      <p:pic>
        <p:nvPicPr>
          <p:cNvPr id="13" name="Afbeelding 12" descr="Afbeelding met tekst, weg, oranje, transport&#10;&#10;Automatisch gegenereerde beschrijving">
            <a:extLst>
              <a:ext uri="{FF2B5EF4-FFF2-40B4-BE49-F238E27FC236}">
                <a16:creationId xmlns:a16="http://schemas.microsoft.com/office/drawing/2014/main" id="{297B85CB-C8C6-4B42-AC8D-68593D91F9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" t="13902"/>
          <a:stretch/>
        </p:blipFill>
        <p:spPr>
          <a:xfrm>
            <a:off x="5427676" y="0"/>
            <a:ext cx="562132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779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11EB72-1AB1-4B3C-92D5-8FBD1983D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TODAY (General)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2441D8-ED9B-4DB1-A5E5-023AA4CC3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lvl="1"/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Garage 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doors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open 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from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08:45, 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unless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instructed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otherwise</a:t>
            </a: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457200" lvl="1" indent="0">
              <a:buNone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lvl="1"/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lvl="1"/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914400" lvl="2" indent="0">
              <a:buNone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lvl="1"/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lvl="1"/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1A538AE6-5FBB-4169-A3C7-080E3CE1AA8B}"/>
              </a:ext>
            </a:extLst>
          </p:cNvPr>
          <p:cNvSpPr/>
          <p:nvPr/>
        </p:nvSpPr>
        <p:spPr>
          <a:xfrm rot="21122878">
            <a:off x="755825" y="1473413"/>
            <a:ext cx="2482707" cy="45764"/>
          </a:xfrm>
          <a:prstGeom prst="rect">
            <a:avLst/>
          </a:prstGeom>
          <a:solidFill>
            <a:srgbClr val="E2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A20BFE7-5673-4B42-91B4-E3AAD32C8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3299" y="6356352"/>
            <a:ext cx="6904140" cy="365125"/>
          </a:xfrm>
        </p:spPr>
        <p:txBody>
          <a:bodyPr/>
          <a:lstStyle/>
          <a:p>
            <a:r>
              <a:rPr lang="nl-NL" dirty="0"/>
              <a:t>FORMULA STUDENT NETHERLANDS </a:t>
            </a:r>
          </a:p>
        </p:txBody>
      </p:sp>
    </p:spTree>
    <p:extLst>
      <p:ext uri="{BB962C8B-B14F-4D97-AF65-F5344CB8AC3E}">
        <p14:creationId xmlns:p14="http://schemas.microsoft.com/office/powerpoint/2010/main" val="189481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11EB72-1AB1-4B3C-92D5-8FBD1983D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TODAY (Scrutineering)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2441D8-ED9B-4DB1-A5E5-023AA4CC3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lvl="1"/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09:00-12:00 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All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inspections</a:t>
            </a: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lvl="1"/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After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lunch: on 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appointment</a:t>
            </a: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lvl="1"/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lvl="1"/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In 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any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case, no 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noise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and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brake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test 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after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19:00</a:t>
            </a:r>
          </a:p>
          <a:p>
            <a:pPr marL="457200" lvl="1" indent="0">
              <a:buNone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lvl="1"/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lvl="1"/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914400" lvl="2" indent="0">
              <a:buNone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lvl="1"/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lvl="1"/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1A538AE6-5FBB-4169-A3C7-080E3CE1AA8B}"/>
              </a:ext>
            </a:extLst>
          </p:cNvPr>
          <p:cNvSpPr/>
          <p:nvPr/>
        </p:nvSpPr>
        <p:spPr>
          <a:xfrm rot="21122878">
            <a:off x="755825" y="1473413"/>
            <a:ext cx="2482707" cy="45764"/>
          </a:xfrm>
          <a:prstGeom prst="rect">
            <a:avLst/>
          </a:prstGeom>
          <a:solidFill>
            <a:srgbClr val="E2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A20BFE7-5673-4B42-91B4-E3AAD32C8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3299" y="6356352"/>
            <a:ext cx="6904140" cy="365125"/>
          </a:xfrm>
        </p:spPr>
        <p:txBody>
          <a:bodyPr/>
          <a:lstStyle/>
          <a:p>
            <a:r>
              <a:rPr lang="nl-NL" dirty="0"/>
              <a:t>FORMULA STUDENT NETHERLANDS </a:t>
            </a:r>
          </a:p>
        </p:txBody>
      </p:sp>
    </p:spTree>
    <p:extLst>
      <p:ext uri="{BB962C8B-B14F-4D97-AF65-F5344CB8AC3E}">
        <p14:creationId xmlns:p14="http://schemas.microsoft.com/office/powerpoint/2010/main" val="1347562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11EB72-1AB1-4B3C-92D5-8FBD1983D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TODAY (</a:t>
            </a:r>
            <a:r>
              <a:rPr lang="nl-N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Statics</a:t>
            </a: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2441D8-ED9B-4DB1-A5E5-023AA4CC3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lvl="1"/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C&amp;M Stage 3</a:t>
            </a:r>
          </a:p>
          <a:p>
            <a:pPr lvl="1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Congratulations to Stage 3 C&amp;M Event finalists:</a:t>
            </a:r>
          </a:p>
          <a:p>
            <a:pPr lvl="1"/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lvl="1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CV: 181, 270, 373, 395</a:t>
            </a:r>
          </a:p>
          <a:p>
            <a:pPr lvl="1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EV: E57, E85</a:t>
            </a:r>
          </a:p>
          <a:p>
            <a:pPr lvl="1"/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lvl="1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Cost Finals will take place at the Techno Centre . Seats and tables are provided.</a:t>
            </a:r>
          </a:p>
          <a:p>
            <a:pPr lvl="1"/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lvl="1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Schedule is as follows:</a:t>
            </a:r>
          </a:p>
          <a:p>
            <a:pPr lvl="1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19.00 – 19:45 E57 (UPC Barcelona) and 181 (EC Lyon)</a:t>
            </a:r>
          </a:p>
          <a:p>
            <a:pPr lvl="1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19:45 – 20:30 E85 (TU Delft) and 395 (TU Valencia)</a:t>
            </a:r>
          </a:p>
          <a:p>
            <a:pPr lvl="1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20:30 – 21:15 373 (UC3M 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Leganés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) and 270 (UAS Coburg) </a:t>
            </a:r>
          </a:p>
          <a:p>
            <a:pPr lvl="1"/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lvl="1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Teams are allowed to bring:</a:t>
            </a:r>
          </a:p>
          <a:p>
            <a:pPr lvl="1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-	All cost report related documentation</a:t>
            </a:r>
          </a:p>
          <a:p>
            <a:pPr lvl="1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-	Pen/markers, paper/flip overs boards, laptop with full batteries and manual calculators. </a:t>
            </a:r>
          </a:p>
          <a:p>
            <a:pPr lvl="1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-	No internet allowed on mobile devices during judging, save any information you think you will need on your laptop to be accessed offline. </a:t>
            </a: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457200" lvl="1" indent="0">
              <a:buNone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lvl="1"/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lvl="1"/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914400" lvl="2" indent="0">
              <a:buNone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lvl="1"/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lvl="1"/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1A538AE6-5FBB-4169-A3C7-080E3CE1AA8B}"/>
              </a:ext>
            </a:extLst>
          </p:cNvPr>
          <p:cNvSpPr/>
          <p:nvPr/>
        </p:nvSpPr>
        <p:spPr>
          <a:xfrm rot="21122878">
            <a:off x="755825" y="1473413"/>
            <a:ext cx="2482707" cy="45764"/>
          </a:xfrm>
          <a:prstGeom prst="rect">
            <a:avLst/>
          </a:prstGeom>
          <a:solidFill>
            <a:srgbClr val="E2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A20BFE7-5673-4B42-91B4-E3AAD32C8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3299" y="6356352"/>
            <a:ext cx="6904140" cy="365125"/>
          </a:xfrm>
        </p:spPr>
        <p:txBody>
          <a:bodyPr/>
          <a:lstStyle/>
          <a:p>
            <a:r>
              <a:rPr lang="nl-NL" dirty="0"/>
              <a:t>FORMULA STUDENT NETHERLANDS </a:t>
            </a:r>
          </a:p>
        </p:txBody>
      </p:sp>
    </p:spTree>
    <p:extLst>
      <p:ext uri="{BB962C8B-B14F-4D97-AF65-F5344CB8AC3E}">
        <p14:creationId xmlns:p14="http://schemas.microsoft.com/office/powerpoint/2010/main" val="2873982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11EB72-1AB1-4B3C-92D5-8FBD1983D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TODAY (Dynamics)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2441D8-ED9B-4DB1-A5E5-023AA4CC3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530726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lvl="1"/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Pick up transponders at 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the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welcome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centre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. See 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the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technical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directive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regarding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placement</a:t>
            </a:r>
          </a:p>
          <a:p>
            <a:pPr lvl="1"/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lvl="1"/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Practice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Area open 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from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09:00-18:00</a:t>
            </a:r>
          </a:p>
          <a:p>
            <a:pPr lvl="2"/>
            <a:r>
              <a:rPr lang="nl-NL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If</a:t>
            </a: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</a:t>
            </a:r>
            <a:r>
              <a:rPr lang="nl-NL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there</a:t>
            </a: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is a queue, 5 minutes per team. </a:t>
            </a:r>
            <a:r>
              <a:rPr lang="nl-NL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Allowed</a:t>
            </a: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</a:t>
            </a:r>
            <a:r>
              <a:rPr lang="nl-NL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to</a:t>
            </a: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</a:t>
            </a:r>
            <a:r>
              <a:rPr lang="nl-NL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requeue</a:t>
            </a: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.</a:t>
            </a:r>
          </a:p>
          <a:p>
            <a:pPr lvl="1"/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lvl="1"/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lvl="1"/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Skid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Pad Event (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Wednesday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): 09:00-12:30</a:t>
            </a:r>
          </a:p>
          <a:p>
            <a:pPr lvl="1"/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Acceleration Event: 10:00-19:00</a:t>
            </a:r>
          </a:p>
          <a:p>
            <a:pPr lvl="1"/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Autocross Event: 13:30-19:00</a:t>
            </a:r>
          </a:p>
          <a:p>
            <a:pPr marL="457200" lvl="1" indent="0">
              <a:buNone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lvl="1"/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Livestream on YouTube (Formula Student Netherlands)</a:t>
            </a:r>
          </a:p>
          <a:p>
            <a:pPr lvl="1"/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Livetiming via 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MyLaps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Speedhive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App</a:t>
            </a:r>
          </a:p>
          <a:p>
            <a:pPr marL="457200" lvl="1" indent="0">
              <a:buNone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lvl="1"/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lvl="1"/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914400" lvl="2" indent="0">
              <a:buNone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lvl="1"/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lvl="1"/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1A538AE6-5FBB-4169-A3C7-080E3CE1AA8B}"/>
              </a:ext>
            </a:extLst>
          </p:cNvPr>
          <p:cNvSpPr/>
          <p:nvPr/>
        </p:nvSpPr>
        <p:spPr>
          <a:xfrm rot="21122878">
            <a:off x="755825" y="1473413"/>
            <a:ext cx="2482707" cy="45764"/>
          </a:xfrm>
          <a:prstGeom prst="rect">
            <a:avLst/>
          </a:prstGeom>
          <a:solidFill>
            <a:srgbClr val="E2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A20BFE7-5673-4B42-91B4-E3AAD32C8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3299" y="6356352"/>
            <a:ext cx="6904140" cy="365125"/>
          </a:xfrm>
        </p:spPr>
        <p:txBody>
          <a:bodyPr/>
          <a:lstStyle/>
          <a:p>
            <a:r>
              <a:rPr lang="nl-NL" dirty="0"/>
              <a:t>FORMULA STUDENT NETHERLANDS </a:t>
            </a:r>
          </a:p>
        </p:txBody>
      </p:sp>
    </p:spTree>
    <p:extLst>
      <p:ext uri="{BB962C8B-B14F-4D97-AF65-F5344CB8AC3E}">
        <p14:creationId xmlns:p14="http://schemas.microsoft.com/office/powerpoint/2010/main" val="3947904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11EB72-1AB1-4B3C-92D5-8FBD1983D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TODAY (Dynamics)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2441D8-ED9B-4DB1-A5E5-023AA4CC3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530726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lvl="1"/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Pick up transponders 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from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11:00 at 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the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welcome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centre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. </a:t>
            </a:r>
          </a:p>
          <a:p>
            <a:pPr lvl="2"/>
            <a:r>
              <a:rPr lang="nl-NL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Deposit</a:t>
            </a: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is </a:t>
            </a:r>
            <a:r>
              <a:rPr lang="nl-NL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included</a:t>
            </a: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in </a:t>
            </a:r>
            <a:r>
              <a:rPr lang="nl-NL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Registration</a:t>
            </a: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</a:t>
            </a:r>
            <a:r>
              <a:rPr lang="nl-NL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Deposit</a:t>
            </a: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. </a:t>
            </a:r>
          </a:p>
          <a:p>
            <a:pPr lvl="2"/>
            <a:r>
              <a:rPr lang="nl-NL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Collecting</a:t>
            </a: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transponder </a:t>
            </a:r>
            <a:r>
              <a:rPr lang="nl-NL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only</a:t>
            </a: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</a:t>
            </a:r>
            <a:r>
              <a:rPr lang="nl-NL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allowed</a:t>
            </a: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</a:t>
            </a:r>
            <a:r>
              <a:rPr lang="nl-NL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after</a:t>
            </a: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passing </a:t>
            </a:r>
            <a:r>
              <a:rPr lang="nl-NL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brake</a:t>
            </a: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test.</a:t>
            </a:r>
          </a:p>
          <a:p>
            <a:pPr lvl="2"/>
            <a:r>
              <a:rPr lang="nl-NL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Please</a:t>
            </a: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</a:t>
            </a:r>
            <a:r>
              <a:rPr lang="nl-NL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remember</a:t>
            </a: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</a:t>
            </a:r>
            <a:r>
              <a:rPr lang="nl-NL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to</a:t>
            </a: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return transponder </a:t>
            </a:r>
            <a:r>
              <a:rPr lang="nl-NL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after</a:t>
            </a: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</a:t>
            </a:r>
            <a:r>
              <a:rPr lang="nl-NL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endurance</a:t>
            </a: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on </a:t>
            </a:r>
            <a:r>
              <a:rPr lang="nl-NL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Thursday</a:t>
            </a: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.</a:t>
            </a:r>
          </a:p>
          <a:p>
            <a:pPr lvl="1"/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lvl="1"/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Practice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Area open 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from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09:00-18:00</a:t>
            </a:r>
          </a:p>
          <a:p>
            <a:pPr lvl="2"/>
            <a:r>
              <a:rPr lang="nl-NL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If</a:t>
            </a: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</a:t>
            </a:r>
            <a:r>
              <a:rPr lang="nl-NL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there</a:t>
            </a: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is a queue, 5 minutes per team. </a:t>
            </a:r>
            <a:r>
              <a:rPr lang="nl-NL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Allowed</a:t>
            </a: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</a:t>
            </a:r>
            <a:r>
              <a:rPr lang="nl-NL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to</a:t>
            </a: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</a:t>
            </a:r>
            <a:r>
              <a:rPr lang="nl-NL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requeue</a:t>
            </a: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.</a:t>
            </a:r>
          </a:p>
          <a:p>
            <a:pPr lvl="1"/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lvl="1"/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2 Solar 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Cars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on track 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for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filming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purposes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between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09:00-14:00</a:t>
            </a:r>
          </a:p>
          <a:p>
            <a:pPr lvl="1"/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lvl="1"/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Driver Briefing in Media Centre at 12:00</a:t>
            </a:r>
          </a:p>
          <a:p>
            <a:pPr lvl="1"/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lvl="1"/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Skid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Pad Event (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Tuesday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): 15:00-19:00</a:t>
            </a:r>
          </a:p>
          <a:p>
            <a:pPr lvl="2"/>
            <a:r>
              <a:rPr lang="nl-NL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Don’t</a:t>
            </a: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queue </a:t>
            </a:r>
            <a:r>
              <a:rPr lang="nl-NL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before</a:t>
            </a: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14:45</a:t>
            </a:r>
          </a:p>
          <a:p>
            <a:pPr lvl="1"/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lvl="1"/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Livestream on YouTube (Formula Student Netherlands)</a:t>
            </a:r>
          </a:p>
          <a:p>
            <a:pPr lvl="1"/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Livetiming via 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MyLaps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Speedhive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App</a:t>
            </a:r>
          </a:p>
          <a:p>
            <a:pPr marL="457200" lvl="1" indent="0">
              <a:buNone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lvl="1"/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lvl="1"/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914400" lvl="2" indent="0">
              <a:buNone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lvl="1"/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lvl="1"/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1A538AE6-5FBB-4169-A3C7-080E3CE1AA8B}"/>
              </a:ext>
            </a:extLst>
          </p:cNvPr>
          <p:cNvSpPr/>
          <p:nvPr/>
        </p:nvSpPr>
        <p:spPr>
          <a:xfrm rot="21122878">
            <a:off x="755825" y="1473413"/>
            <a:ext cx="2482707" cy="45764"/>
          </a:xfrm>
          <a:prstGeom prst="rect">
            <a:avLst/>
          </a:prstGeom>
          <a:solidFill>
            <a:srgbClr val="E2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A20BFE7-5673-4B42-91B4-E3AAD32C8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3299" y="6356352"/>
            <a:ext cx="6904140" cy="365125"/>
          </a:xfrm>
        </p:spPr>
        <p:txBody>
          <a:bodyPr/>
          <a:lstStyle/>
          <a:p>
            <a:r>
              <a:rPr lang="nl-NL" dirty="0"/>
              <a:t>FORMULA STUDENT NETHERLANDS </a:t>
            </a:r>
          </a:p>
        </p:txBody>
      </p:sp>
      <p:pic>
        <p:nvPicPr>
          <p:cNvPr id="6" name="Tijdelijke aanduiding voor inhoud 4" descr="Afbeelding met binnen&#10;&#10;Automatisch gegenereerde beschrijving">
            <a:extLst>
              <a:ext uri="{FF2B5EF4-FFF2-40B4-BE49-F238E27FC236}">
                <a16:creationId xmlns:a16="http://schemas.microsoft.com/office/drawing/2014/main" id="{0CC0AFD8-FFDD-4951-8D29-A4CC41F1A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9082"/>
            <a:ext cx="12420600" cy="8297082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B5D7282A-3495-4C51-A79D-E6C34AD530A0}"/>
              </a:ext>
            </a:extLst>
          </p:cNvPr>
          <p:cNvSpPr/>
          <p:nvPr/>
        </p:nvSpPr>
        <p:spPr>
          <a:xfrm>
            <a:off x="3684233" y="4847208"/>
            <a:ext cx="976544" cy="772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Skid</a:t>
            </a:r>
            <a:r>
              <a:rPr lang="nl-NL" dirty="0"/>
              <a:t> Pad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B1195C91-CCCE-4094-BD59-C7BC1744B9C9}"/>
              </a:ext>
            </a:extLst>
          </p:cNvPr>
          <p:cNvSpPr/>
          <p:nvPr/>
        </p:nvSpPr>
        <p:spPr>
          <a:xfrm rot="19568689">
            <a:off x="5290279" y="-648572"/>
            <a:ext cx="2194762" cy="772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Pit Garages</a:t>
            </a:r>
          </a:p>
        </p:txBody>
      </p:sp>
      <p:sp>
        <p:nvSpPr>
          <p:cNvPr id="9" name="Pijl: omlaag 8">
            <a:extLst>
              <a:ext uri="{FF2B5EF4-FFF2-40B4-BE49-F238E27FC236}">
                <a16:creationId xmlns:a16="http://schemas.microsoft.com/office/drawing/2014/main" id="{0119D019-7649-4ACF-B0C1-DEC7B3A2FA38}"/>
              </a:ext>
            </a:extLst>
          </p:cNvPr>
          <p:cNvSpPr/>
          <p:nvPr/>
        </p:nvSpPr>
        <p:spPr>
          <a:xfrm rot="2475729">
            <a:off x="4829452" y="2610035"/>
            <a:ext cx="431751" cy="640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jl: omlaag 9">
            <a:extLst>
              <a:ext uri="{FF2B5EF4-FFF2-40B4-BE49-F238E27FC236}">
                <a16:creationId xmlns:a16="http://schemas.microsoft.com/office/drawing/2014/main" id="{BCE1A04F-3A68-4DCE-B6A7-DF8970EEA683}"/>
              </a:ext>
            </a:extLst>
          </p:cNvPr>
          <p:cNvSpPr/>
          <p:nvPr/>
        </p:nvSpPr>
        <p:spPr>
          <a:xfrm rot="18896395">
            <a:off x="4544839" y="3553707"/>
            <a:ext cx="431751" cy="640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Pijl: omlaag 10">
            <a:extLst>
              <a:ext uri="{FF2B5EF4-FFF2-40B4-BE49-F238E27FC236}">
                <a16:creationId xmlns:a16="http://schemas.microsoft.com/office/drawing/2014/main" id="{1E59DA3B-050E-4E70-9A7D-27B1D6E8A556}"/>
              </a:ext>
            </a:extLst>
          </p:cNvPr>
          <p:cNvSpPr/>
          <p:nvPr/>
        </p:nvSpPr>
        <p:spPr>
          <a:xfrm rot="2377128">
            <a:off x="4633332" y="4295663"/>
            <a:ext cx="431751" cy="640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Pijl: omlaag 11">
            <a:extLst>
              <a:ext uri="{FF2B5EF4-FFF2-40B4-BE49-F238E27FC236}">
                <a16:creationId xmlns:a16="http://schemas.microsoft.com/office/drawing/2014/main" id="{5A2CC865-E8B0-43ED-B283-157F29355345}"/>
              </a:ext>
            </a:extLst>
          </p:cNvPr>
          <p:cNvSpPr/>
          <p:nvPr/>
        </p:nvSpPr>
        <p:spPr>
          <a:xfrm rot="2475729">
            <a:off x="5356125" y="1738974"/>
            <a:ext cx="431751" cy="640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Pijl: omlaag 12">
            <a:extLst>
              <a:ext uri="{FF2B5EF4-FFF2-40B4-BE49-F238E27FC236}">
                <a16:creationId xmlns:a16="http://schemas.microsoft.com/office/drawing/2014/main" id="{1B610859-FB39-4E02-BDE7-47E2ACD1F983}"/>
              </a:ext>
            </a:extLst>
          </p:cNvPr>
          <p:cNvSpPr/>
          <p:nvPr/>
        </p:nvSpPr>
        <p:spPr>
          <a:xfrm rot="2475729">
            <a:off x="5506736" y="781601"/>
            <a:ext cx="431751" cy="640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Pijl: omlaag 13">
            <a:extLst>
              <a:ext uri="{FF2B5EF4-FFF2-40B4-BE49-F238E27FC236}">
                <a16:creationId xmlns:a16="http://schemas.microsoft.com/office/drawing/2014/main" id="{A7367BB2-9163-4375-B271-DBEEE8FCB32D}"/>
              </a:ext>
            </a:extLst>
          </p:cNvPr>
          <p:cNvSpPr/>
          <p:nvPr/>
        </p:nvSpPr>
        <p:spPr>
          <a:xfrm rot="18519222">
            <a:off x="5133348" y="1260287"/>
            <a:ext cx="431751" cy="640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48FEF1E9-5359-4B6A-B24C-3CF0E86768B3}"/>
              </a:ext>
            </a:extLst>
          </p:cNvPr>
          <p:cNvSpPr/>
          <p:nvPr/>
        </p:nvSpPr>
        <p:spPr>
          <a:xfrm>
            <a:off x="3125386" y="5556101"/>
            <a:ext cx="976544" cy="772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Practice</a:t>
            </a:r>
            <a:r>
              <a:rPr lang="nl-NL" dirty="0"/>
              <a:t> Area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3C47FE36-C574-48CD-BDF2-B833780067B0}"/>
              </a:ext>
            </a:extLst>
          </p:cNvPr>
          <p:cNvSpPr/>
          <p:nvPr/>
        </p:nvSpPr>
        <p:spPr>
          <a:xfrm rot="17826448">
            <a:off x="3666088" y="1894132"/>
            <a:ext cx="1431100" cy="772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Scrutineeirng</a:t>
            </a:r>
            <a:endParaRPr lang="nl-NL" dirty="0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552ADDA9-8888-464D-B890-F57FC7046C44}"/>
              </a:ext>
            </a:extLst>
          </p:cNvPr>
          <p:cNvSpPr/>
          <p:nvPr/>
        </p:nvSpPr>
        <p:spPr>
          <a:xfrm rot="18833860">
            <a:off x="5628426" y="4296256"/>
            <a:ext cx="1357956" cy="772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Autocross</a:t>
            </a:r>
          </a:p>
        </p:txBody>
      </p:sp>
      <p:sp>
        <p:nvSpPr>
          <p:cNvPr id="18" name="Pijl: omlaag 17">
            <a:extLst>
              <a:ext uri="{FF2B5EF4-FFF2-40B4-BE49-F238E27FC236}">
                <a16:creationId xmlns:a16="http://schemas.microsoft.com/office/drawing/2014/main" id="{A01F84F8-75DF-4AA3-A6BD-4924088AB277}"/>
              </a:ext>
            </a:extLst>
          </p:cNvPr>
          <p:cNvSpPr/>
          <p:nvPr/>
        </p:nvSpPr>
        <p:spPr>
          <a:xfrm rot="20122883">
            <a:off x="4893686" y="5032300"/>
            <a:ext cx="431751" cy="640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7842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11EB72-1AB1-4B3C-92D5-8FBD1983D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TODAY (Event Photo &amp; Liveshow)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2441D8-ED9B-4DB1-A5E5-023AA4CC3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530726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lvl="1"/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Bring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your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cars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your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cars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to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the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main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straight 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from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19:30</a:t>
            </a:r>
          </a:p>
          <a:p>
            <a:pPr lvl="1"/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Max 1 driver + 2 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people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to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push 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car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(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any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member) + 2 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wing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people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for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cars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with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aero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devices</a:t>
            </a:r>
            <a:r>
              <a:rPr lang="nl-NL" sz="18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</a:t>
            </a: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lvl="1"/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Event Photo 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will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be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taken 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with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cars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only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, 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unfortunately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no team members 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this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year</a:t>
            </a: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lvl="1"/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Park 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car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on 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instruction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of officials</a:t>
            </a:r>
          </a:p>
          <a:p>
            <a:pPr lvl="1"/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After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the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event 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photo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has been taken, 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you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are 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allowed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to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take team 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photo’s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on 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the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main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straight 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and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the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GT Chicane (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including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team members). 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Masks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on 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if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you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can’t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keep 1.5m 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distance</a:t>
            </a: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lvl="1"/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lvl="1"/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lvl="1"/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Liveshow 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from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the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Paddock (YouTube) 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from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20:30-21:00. 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Selected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teams </a:t>
            </a:r>
            <a:r>
              <a:rPr lang="nl-N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for</a:t>
            </a: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interviews</a:t>
            </a:r>
          </a:p>
          <a:p>
            <a:pPr marL="457200" lvl="1" indent="0">
              <a:buNone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lvl="1"/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lvl="1"/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914400" lvl="2" indent="0">
              <a:buNone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lvl="1"/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lvl="1"/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1A538AE6-5FBB-4169-A3C7-080E3CE1AA8B}"/>
              </a:ext>
            </a:extLst>
          </p:cNvPr>
          <p:cNvSpPr/>
          <p:nvPr/>
        </p:nvSpPr>
        <p:spPr>
          <a:xfrm rot="21122878">
            <a:off x="755825" y="1473413"/>
            <a:ext cx="2482707" cy="45764"/>
          </a:xfrm>
          <a:prstGeom prst="rect">
            <a:avLst/>
          </a:prstGeom>
          <a:solidFill>
            <a:srgbClr val="E2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A20BFE7-5673-4B42-91B4-E3AAD32C8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3299" y="6356352"/>
            <a:ext cx="6904140" cy="365125"/>
          </a:xfrm>
        </p:spPr>
        <p:txBody>
          <a:bodyPr/>
          <a:lstStyle/>
          <a:p>
            <a:r>
              <a:rPr lang="nl-NL" dirty="0"/>
              <a:t>FORMULA STUDENT NETHERLANDS </a:t>
            </a:r>
          </a:p>
        </p:txBody>
      </p:sp>
    </p:spTree>
    <p:extLst>
      <p:ext uri="{BB962C8B-B14F-4D97-AF65-F5344CB8AC3E}">
        <p14:creationId xmlns:p14="http://schemas.microsoft.com/office/powerpoint/2010/main" val="386955626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4115</TotalTime>
  <Words>509</Words>
  <Application>Microsoft Office PowerPoint</Application>
  <PresentationFormat>A4 (210 x 297 mm)</PresentationFormat>
  <Paragraphs>151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HP Simplified</vt:lpstr>
      <vt:lpstr>Kantoorthema</vt:lpstr>
      <vt:lpstr>PowerPoint-presentatie</vt:lpstr>
      <vt:lpstr>TODAY (General)</vt:lpstr>
      <vt:lpstr>TODAY (Scrutineering)</vt:lpstr>
      <vt:lpstr>TODAY (Statics)</vt:lpstr>
      <vt:lpstr>TODAY (Dynamics)</vt:lpstr>
      <vt:lpstr>TODAY (Dynamics)</vt:lpstr>
      <vt:lpstr>TODAY (Event Photo &amp; Liveshow)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Paul Sieljes</dc:creator>
  <cp:lastModifiedBy>Paul Sieljes</cp:lastModifiedBy>
  <cp:revision>76</cp:revision>
  <cp:lastPrinted>2020-11-12T12:58:39Z</cp:lastPrinted>
  <dcterms:created xsi:type="dcterms:W3CDTF">2020-11-10T14:51:25Z</dcterms:created>
  <dcterms:modified xsi:type="dcterms:W3CDTF">2021-07-07T06:49:03Z</dcterms:modified>
</cp:coreProperties>
</file>