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2"/>
  </p:notesMasterIdLst>
  <p:sldIdLst>
    <p:sldId id="256" r:id="rId2"/>
    <p:sldId id="281" r:id="rId3"/>
    <p:sldId id="286" r:id="rId4"/>
    <p:sldId id="282" r:id="rId5"/>
    <p:sldId id="283" r:id="rId6"/>
    <p:sldId id="287" r:id="rId7"/>
    <p:sldId id="288" r:id="rId8"/>
    <p:sldId id="289" r:id="rId9"/>
    <p:sldId id="290" r:id="rId10"/>
    <p:sldId id="284" r:id="rId11"/>
  </p:sldIdLst>
  <p:sldSz cx="9906000" cy="6858000" type="A4"/>
  <p:notesSz cx="10234613" cy="71040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CDCD"/>
    <a:srgbClr val="E25300"/>
    <a:srgbClr val="225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3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E45AD-C665-442D-8F3E-5822BCB50DD6}" type="datetimeFigureOut">
              <a:rPr lang="nl-NL" smtClean="0"/>
              <a:t>5-7-2021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384550" y="887413"/>
            <a:ext cx="3465513" cy="2398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1023938" y="3419475"/>
            <a:ext cx="8186737" cy="27971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748463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797550" y="6748463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A12AD-9D08-491A-94FE-497CDBFF66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9689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807B9-B116-46FC-9B58-BFFEFBE33375}" type="datetime1">
              <a:rPr lang="nl-NL" smtClean="0"/>
              <a:t>5-7-2021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FORMULA STUDENT NETHERLANDS | DIGITAL MEDIA GUIDELINES | NOVEMBER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8818-5124-4120-A1DB-B714D99DC9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8836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3D76-144F-4288-9D04-AE3CB345128D}" type="datetime1">
              <a:rPr lang="nl-NL" smtClean="0"/>
              <a:t>5-7-2021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FORMULA STUDENT NETHERLANDS | DIGITAL MEDIA GUIDELINES | NOVEMBER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8818-5124-4120-A1DB-B714D99DC9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792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0C1F-7007-4518-B457-B0461F63B3F9}" type="datetime1">
              <a:rPr lang="nl-NL" smtClean="0"/>
              <a:t>5-7-2021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FORMULA STUDENT NETHERLANDS | DIGITAL MEDIA GUIDELINES | NOVEMBER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8818-5124-4120-A1DB-B714D99DC9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3102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3411-1BA7-463F-8D89-80CD7953120B}" type="datetime1">
              <a:rPr lang="nl-NL" smtClean="0"/>
              <a:t>5-7-2021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FORMULA STUDENT NETHERLANDS | DIGITAL MEDIA GUIDELINES | NOVEMBER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8818-5124-4120-A1DB-B714D99DC9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367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D736F-6CB9-4AC3-A377-CCF8FD3B3689}" type="datetime1">
              <a:rPr lang="nl-NL" smtClean="0"/>
              <a:t>5-7-2021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FORMULA STUDENT NETHERLANDS | DIGITAL MEDIA GUIDELINES | NOVEMBER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8818-5124-4120-A1DB-B714D99DC9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1438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13E3-BAA6-49C4-943A-8CAE8E2D1C11}" type="datetime1">
              <a:rPr lang="nl-NL" smtClean="0"/>
              <a:t>5-7-2021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FORMULA STUDENT NETHERLANDS | DIGITAL MEDIA GUIDELINES | NOVEMBER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8818-5124-4120-A1DB-B714D99DC9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3997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1F90-D6A5-46C5-9614-AF9D47FE3992}" type="datetime1">
              <a:rPr lang="nl-NL" smtClean="0"/>
              <a:t>5-7-2021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FORMULA STUDENT NETHERLANDS | DIGITAL MEDIA GUIDELINES | NOVEMBER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8818-5124-4120-A1DB-B714D99DC9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919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AF0A-CDED-4D9D-8EE9-289B7C0525F2}" type="datetime1">
              <a:rPr lang="nl-NL" smtClean="0"/>
              <a:t>5-7-2021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FORMULA STUDENT NETHERLANDS | DIGITAL MEDIA GUIDELINES | NOVEMBER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8818-5124-4120-A1DB-B714D99DC9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7009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5766-C197-4B4D-A991-40140056E73B}" type="datetime1">
              <a:rPr lang="nl-NL" smtClean="0"/>
              <a:t>5-7-2021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FORMULA STUDENT NETHERLANDS | DIGITAL MEDIA GUIDELINES | NOVEMBER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8818-5124-4120-A1DB-B714D99DC9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091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92F7-26B8-4D08-A0B1-8DE6A391163B}" type="datetime1">
              <a:rPr lang="nl-NL" smtClean="0"/>
              <a:t>5-7-2021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FORMULA STUDENT NETHERLANDS | DIGITAL MEDIA GUIDELINES | NOVEMBER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8818-5124-4120-A1DB-B714D99DC9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0702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1AAC-0600-4EFD-8451-4AE3E14FAE6F}" type="datetime1">
              <a:rPr lang="nl-NL" smtClean="0"/>
              <a:t>5-7-2021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FORMULA STUDENT NETHERLANDS | DIGITAL MEDIA GUIDELINES | NOVEMBER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8818-5124-4120-A1DB-B714D99DC9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795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A66FE-DF77-4715-A123-85035967EB57}" type="datetime1">
              <a:rPr lang="nl-NL" smtClean="0"/>
              <a:t>5-7-2021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FORMULA STUDENT NETHERLANDS | DIGITAL MEDIA GUIDELINES | NOVEMBER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38818-5124-4120-A1DB-B714D99DC9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678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3F8EE708-FFCB-4F82-94A2-EE87C5CBFA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391" y="4907085"/>
            <a:ext cx="9144000" cy="1655762"/>
          </a:xfrm>
        </p:spPr>
        <p:txBody>
          <a:bodyPr/>
          <a:lstStyle/>
          <a:p>
            <a:pPr algn="l"/>
            <a:r>
              <a:rPr lang="nl-NL" dirty="0">
                <a:latin typeface="HP Simplified" panose="020B0604020204020204" pitchFamily="34" charset="0"/>
              </a:rPr>
              <a:t>FORMULA STUDENT </a:t>
            </a:r>
            <a:r>
              <a:rPr lang="nl-NL" dirty="0">
                <a:solidFill>
                  <a:srgbClr val="E25300"/>
                </a:solidFill>
                <a:latin typeface="HP Simplified" panose="020B0604020204020204" pitchFamily="34" charset="0"/>
              </a:rPr>
              <a:t>NETHERLANDS</a:t>
            </a:r>
          </a:p>
          <a:p>
            <a:pPr algn="l"/>
            <a:r>
              <a:rPr lang="nl-N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DRIVER BRIEFING</a:t>
            </a:r>
          </a:p>
          <a:p>
            <a:pPr algn="l"/>
            <a:r>
              <a:rPr lang="nl-N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JULY 6</a:t>
            </a:r>
            <a:r>
              <a:rPr lang="nl-NL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th</a:t>
            </a:r>
            <a:r>
              <a:rPr lang="nl-N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2021 | 12:00 CEST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1A69E76-1FC7-41E0-9FAA-8DD2EC9BB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0" y="0"/>
            <a:ext cx="2758896" cy="1950916"/>
          </a:xfrm>
          <a:prstGeom prst="rect">
            <a:avLst/>
          </a:prstGeom>
        </p:spPr>
      </p:pic>
      <p:pic>
        <p:nvPicPr>
          <p:cNvPr id="13" name="Afbeelding 12" descr="Afbeelding met tekst, weg, oranje, transport&#10;&#10;Automatisch gegenereerde beschrijving">
            <a:extLst>
              <a:ext uri="{FF2B5EF4-FFF2-40B4-BE49-F238E27FC236}">
                <a16:creationId xmlns:a16="http://schemas.microsoft.com/office/drawing/2014/main" id="{297B85CB-C8C6-4B42-AC8D-68593D91F9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" t="13902"/>
          <a:stretch/>
        </p:blipFill>
        <p:spPr>
          <a:xfrm>
            <a:off x="5427676" y="0"/>
            <a:ext cx="562132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779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11EB72-1AB1-4B3C-92D5-8FBD1983D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Transponders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2441D8-ED9B-4DB1-A5E5-023AA4CC3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Pick up </a:t>
            </a:r>
            <a:r>
              <a:rPr lang="nl-NL" sz="2400" dirty="0" err="1"/>
              <a:t>from</a:t>
            </a:r>
            <a:r>
              <a:rPr lang="nl-NL" sz="2400" dirty="0"/>
              <a:t> </a:t>
            </a:r>
            <a:r>
              <a:rPr lang="nl-NL" sz="2400" dirty="0" err="1"/>
              <a:t>Welcome</a:t>
            </a:r>
            <a:r>
              <a:rPr lang="nl-NL" sz="2400" dirty="0"/>
              <a:t> Centre </a:t>
            </a:r>
          </a:p>
          <a:p>
            <a:r>
              <a:rPr lang="nl-NL" sz="2400" dirty="0"/>
              <a:t>Black side down</a:t>
            </a:r>
          </a:p>
          <a:p>
            <a:r>
              <a:rPr lang="nl-NL" sz="2400" dirty="0" err="1"/>
              <a:t>Place</a:t>
            </a:r>
            <a:r>
              <a:rPr lang="nl-NL" sz="2400" dirty="0"/>
              <a:t> on </a:t>
            </a:r>
            <a:r>
              <a:rPr lang="nl-NL" sz="2400" b="1" dirty="0"/>
              <a:t>right </a:t>
            </a:r>
            <a:r>
              <a:rPr lang="nl-NL" sz="2400" dirty="0"/>
              <a:t>side of</a:t>
            </a:r>
            <a:br>
              <a:rPr lang="nl-NL" sz="2400" dirty="0"/>
            </a:br>
            <a:r>
              <a:rPr lang="nl-NL" sz="2400" dirty="0"/>
              <a:t>vehicle, </a:t>
            </a:r>
            <a:r>
              <a:rPr lang="nl-NL" sz="2400" dirty="0" err="1"/>
              <a:t>behind</a:t>
            </a:r>
            <a:br>
              <a:rPr lang="nl-NL" sz="2400" dirty="0"/>
            </a:br>
            <a:r>
              <a:rPr lang="nl-NL" sz="2400" dirty="0"/>
              <a:t>front suspension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1A538AE6-5FBB-4169-A3C7-080E3CE1AA8B}"/>
              </a:ext>
            </a:extLst>
          </p:cNvPr>
          <p:cNvSpPr/>
          <p:nvPr/>
        </p:nvSpPr>
        <p:spPr>
          <a:xfrm rot="21122878">
            <a:off x="755825" y="1473413"/>
            <a:ext cx="2482707" cy="45764"/>
          </a:xfrm>
          <a:prstGeom prst="rect">
            <a:avLst/>
          </a:prstGeom>
          <a:solidFill>
            <a:srgbClr val="E2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A20BFE7-5673-4B42-91B4-E3AAD32C8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3299" y="6356352"/>
            <a:ext cx="6904140" cy="365125"/>
          </a:xfrm>
        </p:spPr>
        <p:txBody>
          <a:bodyPr/>
          <a:lstStyle/>
          <a:p>
            <a:r>
              <a:rPr lang="nl-NL" dirty="0"/>
              <a:t>FORMULA STUDENT NETHERLANDS </a:t>
            </a:r>
          </a:p>
        </p:txBody>
      </p:sp>
      <p:pic>
        <p:nvPicPr>
          <p:cNvPr id="6" name="Afbeelding 5" descr="Afbeelding met tekst, kaart&#10;&#10;Automatisch gegenereerde beschrijving">
            <a:extLst>
              <a:ext uri="{FF2B5EF4-FFF2-40B4-BE49-F238E27FC236}">
                <a16:creationId xmlns:a16="http://schemas.microsoft.com/office/drawing/2014/main" id="{E2B867C6-9B24-4BA7-B3A2-77D832DA6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575" y="2397315"/>
            <a:ext cx="4499840" cy="391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13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11EB72-1AB1-4B3C-92D5-8FBD1983D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AGENDA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2441D8-ED9B-4DB1-A5E5-023AA4CC3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914400" lvl="2" indent="0">
              <a:buNone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lvl="1"/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lvl="1"/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1A538AE6-5FBB-4169-A3C7-080E3CE1AA8B}"/>
              </a:ext>
            </a:extLst>
          </p:cNvPr>
          <p:cNvSpPr/>
          <p:nvPr/>
        </p:nvSpPr>
        <p:spPr>
          <a:xfrm rot="21122878">
            <a:off x="755825" y="1473413"/>
            <a:ext cx="2482707" cy="45764"/>
          </a:xfrm>
          <a:prstGeom prst="rect">
            <a:avLst/>
          </a:prstGeom>
          <a:solidFill>
            <a:srgbClr val="E2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A20BFE7-5673-4B42-91B4-E3AAD32C8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3299" y="6356352"/>
            <a:ext cx="6904140" cy="365125"/>
          </a:xfrm>
        </p:spPr>
        <p:txBody>
          <a:bodyPr/>
          <a:lstStyle/>
          <a:p>
            <a:r>
              <a:rPr lang="nl-NL" dirty="0"/>
              <a:t>FORMULA STUDENT NETHERLANDS </a:t>
            </a:r>
          </a:p>
        </p:txBody>
      </p:sp>
    </p:spTree>
    <p:extLst>
      <p:ext uri="{BB962C8B-B14F-4D97-AF65-F5344CB8AC3E}">
        <p14:creationId xmlns:p14="http://schemas.microsoft.com/office/powerpoint/2010/main" val="189481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11EB72-1AB1-4B3C-92D5-8FBD1983D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General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2441D8-ED9B-4DB1-A5E5-023AA4CC3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2" indent="0">
              <a:buNone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r>
              <a:rPr lang="nl-NL" dirty="0"/>
              <a:t>2 drivers per team</a:t>
            </a:r>
          </a:p>
          <a:p>
            <a:r>
              <a:rPr lang="en-US" dirty="0"/>
              <a:t>(Rules D1.1.1 and D1.1.2 will be dropped) </a:t>
            </a:r>
            <a:endParaRPr lang="nl-NL" dirty="0"/>
          </a:p>
          <a:p>
            <a:r>
              <a:rPr lang="nl-NL" dirty="0"/>
              <a:t>No maximum </a:t>
            </a:r>
            <a:r>
              <a:rPr lang="nl-NL" dirty="0" err="1"/>
              <a:t>amount</a:t>
            </a:r>
            <a:r>
              <a:rPr lang="nl-NL" dirty="0"/>
              <a:t> of runs per driver</a:t>
            </a:r>
          </a:p>
          <a:p>
            <a:r>
              <a:rPr lang="nl-NL" dirty="0" err="1"/>
              <a:t>During</a:t>
            </a:r>
            <a:r>
              <a:rPr lang="nl-NL" dirty="0"/>
              <a:t> </a:t>
            </a:r>
            <a:r>
              <a:rPr lang="nl-NL" dirty="0" err="1"/>
              <a:t>endurance</a:t>
            </a:r>
            <a:r>
              <a:rPr lang="nl-NL" dirty="0"/>
              <a:t>, </a:t>
            </a:r>
            <a:r>
              <a:rPr lang="nl-NL" dirty="0" err="1"/>
              <a:t>you</a:t>
            </a:r>
            <a:r>
              <a:rPr lang="nl-NL" dirty="0"/>
              <a:t> must switch drivers</a:t>
            </a:r>
          </a:p>
          <a:p>
            <a:endParaRPr lang="nl-NL" dirty="0"/>
          </a:p>
          <a:p>
            <a:r>
              <a:rPr lang="nl-NL" dirty="0"/>
              <a:t>Official </a:t>
            </a:r>
            <a:r>
              <a:rPr lang="nl-NL" dirty="0" err="1"/>
              <a:t>Trackwalks</a:t>
            </a:r>
            <a:r>
              <a:rPr lang="nl-NL" dirty="0"/>
              <a:t>: </a:t>
            </a:r>
          </a:p>
          <a:p>
            <a:pPr lvl="1"/>
            <a:r>
              <a:rPr lang="nl-NL" dirty="0"/>
              <a:t>Autocross </a:t>
            </a:r>
            <a:r>
              <a:rPr lang="nl-NL" dirty="0" err="1"/>
              <a:t>Wednesday</a:t>
            </a:r>
            <a:r>
              <a:rPr lang="nl-NL" dirty="0"/>
              <a:t> 12:00-13:00</a:t>
            </a:r>
          </a:p>
          <a:p>
            <a:pPr lvl="1"/>
            <a:r>
              <a:rPr lang="nl-NL" dirty="0" err="1"/>
              <a:t>Endurance</a:t>
            </a:r>
            <a:r>
              <a:rPr lang="nl-NL" dirty="0"/>
              <a:t> </a:t>
            </a:r>
            <a:r>
              <a:rPr lang="nl-NL" dirty="0" err="1"/>
              <a:t>Thursday</a:t>
            </a:r>
            <a:r>
              <a:rPr lang="nl-NL" dirty="0"/>
              <a:t> 08:00-08:45</a:t>
            </a:r>
          </a:p>
          <a:p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pPr lvl="1"/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lvl="1"/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1A538AE6-5FBB-4169-A3C7-080E3CE1AA8B}"/>
              </a:ext>
            </a:extLst>
          </p:cNvPr>
          <p:cNvSpPr/>
          <p:nvPr/>
        </p:nvSpPr>
        <p:spPr>
          <a:xfrm rot="21122878">
            <a:off x="755825" y="1473413"/>
            <a:ext cx="2482707" cy="45764"/>
          </a:xfrm>
          <a:prstGeom prst="rect">
            <a:avLst/>
          </a:prstGeom>
          <a:solidFill>
            <a:srgbClr val="E2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A20BFE7-5673-4B42-91B4-E3AAD32C8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3299" y="6356352"/>
            <a:ext cx="6904140" cy="365125"/>
          </a:xfrm>
        </p:spPr>
        <p:txBody>
          <a:bodyPr/>
          <a:lstStyle/>
          <a:p>
            <a:r>
              <a:rPr lang="nl-NL" dirty="0"/>
              <a:t>FORMULA STUDENT NETHERLANDS </a:t>
            </a:r>
          </a:p>
        </p:txBody>
      </p:sp>
    </p:spTree>
    <p:extLst>
      <p:ext uri="{BB962C8B-B14F-4D97-AF65-F5344CB8AC3E}">
        <p14:creationId xmlns:p14="http://schemas.microsoft.com/office/powerpoint/2010/main" val="332896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11EB72-1AB1-4B3C-92D5-8FBD1983D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Skid</a:t>
            </a: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Pad Event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2441D8-ED9B-4DB1-A5E5-023AA4CC3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2" indent="0">
              <a:buNone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r>
              <a:rPr lang="nl-NL" dirty="0"/>
              <a:t>Opening Times:</a:t>
            </a:r>
          </a:p>
          <a:p>
            <a:pPr lvl="1"/>
            <a:r>
              <a:rPr lang="nl-NL" dirty="0" err="1"/>
              <a:t>Tuesday</a:t>
            </a:r>
            <a:r>
              <a:rPr lang="nl-NL" dirty="0"/>
              <a:t> 15:00-19:00</a:t>
            </a:r>
          </a:p>
          <a:p>
            <a:pPr lvl="1"/>
            <a:r>
              <a:rPr lang="nl-NL" dirty="0" err="1"/>
              <a:t>Wednesday</a:t>
            </a:r>
            <a:r>
              <a:rPr lang="nl-NL" dirty="0"/>
              <a:t> 09:00-12:30</a:t>
            </a:r>
          </a:p>
          <a:p>
            <a:pPr lvl="1"/>
            <a:endParaRPr lang="nl-NL" dirty="0"/>
          </a:p>
          <a:p>
            <a:r>
              <a:rPr lang="nl-NL" dirty="0" err="1"/>
              <a:t>Skid</a:t>
            </a:r>
            <a:r>
              <a:rPr lang="nl-NL" dirty="0"/>
              <a:t> Pad </a:t>
            </a:r>
            <a:r>
              <a:rPr lang="nl-NL" dirty="0" err="1"/>
              <a:t>will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made wet </a:t>
            </a:r>
            <a:r>
              <a:rPr lang="nl-NL" dirty="0" err="1"/>
              <a:t>regardless</a:t>
            </a:r>
            <a:r>
              <a:rPr lang="nl-NL" dirty="0"/>
              <a:t> of </a:t>
            </a:r>
            <a:r>
              <a:rPr lang="nl-NL" dirty="0" err="1"/>
              <a:t>weather</a:t>
            </a:r>
            <a:r>
              <a:rPr lang="nl-NL" dirty="0"/>
              <a:t> </a:t>
            </a:r>
            <a:r>
              <a:rPr lang="nl-NL" dirty="0" err="1"/>
              <a:t>conditions</a:t>
            </a:r>
            <a:endParaRPr lang="nl-NL" dirty="0"/>
          </a:p>
          <a:p>
            <a:r>
              <a:rPr lang="nl-NL" dirty="0" err="1"/>
              <a:t>Rain</a:t>
            </a:r>
            <a:r>
              <a:rPr lang="nl-NL" dirty="0"/>
              <a:t> </a:t>
            </a:r>
            <a:r>
              <a:rPr lang="nl-NL" dirty="0" err="1"/>
              <a:t>Tires</a:t>
            </a:r>
            <a:endParaRPr lang="nl-NL" dirty="0"/>
          </a:p>
          <a:p>
            <a:r>
              <a:rPr lang="nl-NL" dirty="0"/>
              <a:t>1 queue line</a:t>
            </a:r>
          </a:p>
          <a:p>
            <a:pPr marL="457200" lvl="1" indent="0">
              <a:buNone/>
            </a:pPr>
            <a:endParaRPr lang="nl-NL" dirty="0"/>
          </a:p>
          <a:p>
            <a:pPr lvl="1"/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lvl="1"/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1A538AE6-5FBB-4169-A3C7-080E3CE1AA8B}"/>
              </a:ext>
            </a:extLst>
          </p:cNvPr>
          <p:cNvSpPr/>
          <p:nvPr/>
        </p:nvSpPr>
        <p:spPr>
          <a:xfrm rot="21122878">
            <a:off x="755825" y="1473413"/>
            <a:ext cx="2482707" cy="45764"/>
          </a:xfrm>
          <a:prstGeom prst="rect">
            <a:avLst/>
          </a:prstGeom>
          <a:solidFill>
            <a:srgbClr val="E2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A20BFE7-5673-4B42-91B4-E3AAD32C8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3299" y="6356352"/>
            <a:ext cx="6904140" cy="365125"/>
          </a:xfrm>
        </p:spPr>
        <p:txBody>
          <a:bodyPr/>
          <a:lstStyle/>
          <a:p>
            <a:r>
              <a:rPr lang="nl-NL" dirty="0"/>
              <a:t>FORMULA STUDENT NETHERLANDS </a:t>
            </a:r>
          </a:p>
        </p:txBody>
      </p:sp>
    </p:spTree>
    <p:extLst>
      <p:ext uri="{BB962C8B-B14F-4D97-AF65-F5344CB8AC3E}">
        <p14:creationId xmlns:p14="http://schemas.microsoft.com/office/powerpoint/2010/main" val="1394339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11EB72-1AB1-4B3C-92D5-8FBD1983D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Skid</a:t>
            </a: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Pad Event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2441D8-ED9B-4DB1-A5E5-023AA4CC3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2" indent="0">
              <a:buNone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r>
              <a:rPr lang="nl-NL" dirty="0"/>
              <a:t>Opening Times:</a:t>
            </a:r>
          </a:p>
          <a:p>
            <a:pPr lvl="1"/>
            <a:r>
              <a:rPr lang="nl-NL" dirty="0" err="1"/>
              <a:t>Tuesday</a:t>
            </a:r>
            <a:r>
              <a:rPr lang="nl-NL" dirty="0"/>
              <a:t> 15:00-19:00</a:t>
            </a:r>
          </a:p>
          <a:p>
            <a:pPr lvl="1"/>
            <a:r>
              <a:rPr lang="nl-NL" dirty="0" err="1"/>
              <a:t>Wednesday</a:t>
            </a:r>
            <a:r>
              <a:rPr lang="nl-NL" dirty="0"/>
              <a:t> 09:00-12:30</a:t>
            </a:r>
          </a:p>
          <a:p>
            <a:pPr lvl="1"/>
            <a:endParaRPr lang="nl-NL" dirty="0"/>
          </a:p>
          <a:p>
            <a:r>
              <a:rPr lang="nl-NL" dirty="0" err="1"/>
              <a:t>Skid</a:t>
            </a:r>
            <a:r>
              <a:rPr lang="nl-NL" dirty="0"/>
              <a:t> Pad </a:t>
            </a:r>
            <a:r>
              <a:rPr lang="nl-NL" dirty="0" err="1"/>
              <a:t>will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made wet </a:t>
            </a:r>
            <a:r>
              <a:rPr lang="nl-NL" dirty="0" err="1"/>
              <a:t>regardless</a:t>
            </a:r>
            <a:r>
              <a:rPr lang="nl-NL" dirty="0"/>
              <a:t> of </a:t>
            </a:r>
            <a:r>
              <a:rPr lang="nl-NL" dirty="0" err="1"/>
              <a:t>weather</a:t>
            </a:r>
            <a:r>
              <a:rPr lang="nl-NL" dirty="0"/>
              <a:t> </a:t>
            </a:r>
            <a:r>
              <a:rPr lang="nl-NL" dirty="0" err="1"/>
              <a:t>conditions</a:t>
            </a:r>
            <a:endParaRPr lang="nl-NL" dirty="0"/>
          </a:p>
          <a:p>
            <a:r>
              <a:rPr lang="nl-NL" dirty="0" err="1"/>
              <a:t>Rain</a:t>
            </a:r>
            <a:r>
              <a:rPr lang="nl-NL" dirty="0"/>
              <a:t> </a:t>
            </a:r>
            <a:r>
              <a:rPr lang="nl-NL" dirty="0" err="1"/>
              <a:t>Tires</a:t>
            </a:r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pPr lvl="1"/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lvl="1"/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1A538AE6-5FBB-4169-A3C7-080E3CE1AA8B}"/>
              </a:ext>
            </a:extLst>
          </p:cNvPr>
          <p:cNvSpPr/>
          <p:nvPr/>
        </p:nvSpPr>
        <p:spPr>
          <a:xfrm rot="21122878">
            <a:off x="755825" y="1473413"/>
            <a:ext cx="2482707" cy="45764"/>
          </a:xfrm>
          <a:prstGeom prst="rect">
            <a:avLst/>
          </a:prstGeom>
          <a:solidFill>
            <a:srgbClr val="E2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A20BFE7-5673-4B42-91B4-E3AAD32C8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3299" y="6356352"/>
            <a:ext cx="6904140" cy="365125"/>
          </a:xfrm>
        </p:spPr>
        <p:txBody>
          <a:bodyPr/>
          <a:lstStyle/>
          <a:p>
            <a:r>
              <a:rPr lang="nl-NL" dirty="0"/>
              <a:t>FORMULA STUDENT NETHERLANDS </a:t>
            </a:r>
          </a:p>
        </p:txBody>
      </p:sp>
      <p:pic>
        <p:nvPicPr>
          <p:cNvPr id="6" name="Tijdelijke aanduiding voor inhoud 4" descr="Afbeelding met binnen&#10;&#10;Automatisch gegenereerde beschrijving">
            <a:extLst>
              <a:ext uri="{FF2B5EF4-FFF2-40B4-BE49-F238E27FC236}">
                <a16:creationId xmlns:a16="http://schemas.microsoft.com/office/drawing/2014/main" id="{BE954B1C-4BB3-466A-9F0C-A07537A41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9082"/>
            <a:ext cx="12420600" cy="8297082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E8253F0E-4BB9-4AF9-9695-016270911321}"/>
              </a:ext>
            </a:extLst>
          </p:cNvPr>
          <p:cNvSpPr/>
          <p:nvPr/>
        </p:nvSpPr>
        <p:spPr>
          <a:xfrm>
            <a:off x="3684233" y="4847208"/>
            <a:ext cx="976544" cy="772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Skid</a:t>
            </a:r>
            <a:r>
              <a:rPr lang="nl-NL" dirty="0"/>
              <a:t> Pad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BC838336-B47E-4BE5-BBF1-38A71912E0FB}"/>
              </a:ext>
            </a:extLst>
          </p:cNvPr>
          <p:cNvSpPr/>
          <p:nvPr/>
        </p:nvSpPr>
        <p:spPr>
          <a:xfrm rot="19568689">
            <a:off x="5290279" y="-648572"/>
            <a:ext cx="2194762" cy="772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Pit Garages</a:t>
            </a:r>
          </a:p>
        </p:txBody>
      </p:sp>
      <p:sp>
        <p:nvSpPr>
          <p:cNvPr id="9" name="Pijl: omlaag 8">
            <a:extLst>
              <a:ext uri="{FF2B5EF4-FFF2-40B4-BE49-F238E27FC236}">
                <a16:creationId xmlns:a16="http://schemas.microsoft.com/office/drawing/2014/main" id="{2F848752-16B5-4C45-A35F-44B91772EE67}"/>
              </a:ext>
            </a:extLst>
          </p:cNvPr>
          <p:cNvSpPr/>
          <p:nvPr/>
        </p:nvSpPr>
        <p:spPr>
          <a:xfrm rot="2475729">
            <a:off x="4829452" y="2610035"/>
            <a:ext cx="431751" cy="640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: omlaag 9">
            <a:extLst>
              <a:ext uri="{FF2B5EF4-FFF2-40B4-BE49-F238E27FC236}">
                <a16:creationId xmlns:a16="http://schemas.microsoft.com/office/drawing/2014/main" id="{A211055F-4CAA-4EC5-89C6-415C3E8A75B4}"/>
              </a:ext>
            </a:extLst>
          </p:cNvPr>
          <p:cNvSpPr/>
          <p:nvPr/>
        </p:nvSpPr>
        <p:spPr>
          <a:xfrm rot="18896395">
            <a:off x="4544839" y="3553707"/>
            <a:ext cx="431751" cy="640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: omlaag 10">
            <a:extLst>
              <a:ext uri="{FF2B5EF4-FFF2-40B4-BE49-F238E27FC236}">
                <a16:creationId xmlns:a16="http://schemas.microsoft.com/office/drawing/2014/main" id="{848CD6E4-C79E-46CD-9738-113E6513AF0C}"/>
              </a:ext>
            </a:extLst>
          </p:cNvPr>
          <p:cNvSpPr/>
          <p:nvPr/>
        </p:nvSpPr>
        <p:spPr>
          <a:xfrm rot="2377128">
            <a:off x="4633332" y="4295663"/>
            <a:ext cx="431751" cy="640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Pijl: omlaag 11">
            <a:extLst>
              <a:ext uri="{FF2B5EF4-FFF2-40B4-BE49-F238E27FC236}">
                <a16:creationId xmlns:a16="http://schemas.microsoft.com/office/drawing/2014/main" id="{5FA50666-35AA-4250-B8A6-7E8CA3208F23}"/>
              </a:ext>
            </a:extLst>
          </p:cNvPr>
          <p:cNvSpPr/>
          <p:nvPr/>
        </p:nvSpPr>
        <p:spPr>
          <a:xfrm rot="2475729">
            <a:off x="5356125" y="1738974"/>
            <a:ext cx="431751" cy="640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Pijl: omlaag 12">
            <a:extLst>
              <a:ext uri="{FF2B5EF4-FFF2-40B4-BE49-F238E27FC236}">
                <a16:creationId xmlns:a16="http://schemas.microsoft.com/office/drawing/2014/main" id="{CB9FF9DD-8159-4F05-8B53-0E0BE00B8E4B}"/>
              </a:ext>
            </a:extLst>
          </p:cNvPr>
          <p:cNvSpPr/>
          <p:nvPr/>
        </p:nvSpPr>
        <p:spPr>
          <a:xfrm rot="2475729">
            <a:off x="5506736" y="781601"/>
            <a:ext cx="431751" cy="640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Pijl: omlaag 13">
            <a:extLst>
              <a:ext uri="{FF2B5EF4-FFF2-40B4-BE49-F238E27FC236}">
                <a16:creationId xmlns:a16="http://schemas.microsoft.com/office/drawing/2014/main" id="{CF6856A1-FE08-4BC8-8744-B39AAEDD0CF7}"/>
              </a:ext>
            </a:extLst>
          </p:cNvPr>
          <p:cNvSpPr/>
          <p:nvPr/>
        </p:nvSpPr>
        <p:spPr>
          <a:xfrm rot="18519222">
            <a:off x="5133348" y="1260287"/>
            <a:ext cx="431751" cy="640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8A69EC76-D31D-4CD6-B6F4-D6B40D6656D1}"/>
              </a:ext>
            </a:extLst>
          </p:cNvPr>
          <p:cNvSpPr/>
          <p:nvPr/>
        </p:nvSpPr>
        <p:spPr>
          <a:xfrm>
            <a:off x="3125386" y="5556101"/>
            <a:ext cx="976544" cy="772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Practice</a:t>
            </a:r>
            <a:r>
              <a:rPr lang="nl-NL" dirty="0"/>
              <a:t> Area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ADBE75B4-A8AF-4121-B033-786A0DAB1980}"/>
              </a:ext>
            </a:extLst>
          </p:cNvPr>
          <p:cNvSpPr/>
          <p:nvPr/>
        </p:nvSpPr>
        <p:spPr>
          <a:xfrm rot="17826448">
            <a:off x="3666088" y="1894132"/>
            <a:ext cx="1431100" cy="772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Scrutineeirng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1563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11EB72-1AB1-4B3C-92D5-8FBD1983D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Acceleration Event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2441D8-ED9B-4DB1-A5E5-023AA4CC3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2" indent="0">
              <a:buNone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r>
              <a:rPr lang="nl-NL" dirty="0"/>
              <a:t>Opening Times:</a:t>
            </a:r>
          </a:p>
          <a:p>
            <a:pPr lvl="1"/>
            <a:r>
              <a:rPr lang="nl-NL" dirty="0" err="1"/>
              <a:t>Wednesday</a:t>
            </a:r>
            <a:r>
              <a:rPr lang="nl-NL" dirty="0"/>
              <a:t> 10:00-19:00</a:t>
            </a:r>
          </a:p>
          <a:p>
            <a:pPr lvl="1"/>
            <a:endParaRPr lang="nl-NL" dirty="0"/>
          </a:p>
          <a:p>
            <a:r>
              <a:rPr lang="nl-NL" dirty="0" err="1"/>
              <a:t>Location</a:t>
            </a:r>
            <a:r>
              <a:rPr lang="nl-NL" dirty="0"/>
              <a:t>: </a:t>
            </a:r>
            <a:r>
              <a:rPr lang="nl-NL" dirty="0" err="1"/>
              <a:t>Main</a:t>
            </a:r>
            <a:r>
              <a:rPr lang="nl-NL" dirty="0"/>
              <a:t> Straight</a:t>
            </a:r>
          </a:p>
          <a:p>
            <a:r>
              <a:rPr lang="nl-NL" dirty="0"/>
              <a:t>1 queue</a:t>
            </a:r>
          </a:p>
          <a:p>
            <a:r>
              <a:rPr lang="nl-NL" dirty="0"/>
              <a:t>Warm up zone at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acceleration</a:t>
            </a:r>
            <a:r>
              <a:rPr lang="nl-NL" dirty="0"/>
              <a:t> event</a:t>
            </a:r>
          </a:p>
          <a:p>
            <a:r>
              <a:rPr lang="nl-NL" dirty="0"/>
              <a:t>No </a:t>
            </a:r>
            <a:r>
              <a:rPr lang="nl-NL" dirty="0" err="1"/>
              <a:t>burn-outs</a:t>
            </a:r>
            <a:r>
              <a:rPr lang="nl-NL" dirty="0"/>
              <a:t> </a:t>
            </a:r>
            <a:r>
              <a:rPr lang="nl-NL" dirty="0" err="1"/>
              <a:t>before</a:t>
            </a:r>
            <a:r>
              <a:rPr lang="nl-NL" dirty="0"/>
              <a:t> start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pPr lvl="1"/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lvl="1"/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1A538AE6-5FBB-4169-A3C7-080E3CE1AA8B}"/>
              </a:ext>
            </a:extLst>
          </p:cNvPr>
          <p:cNvSpPr/>
          <p:nvPr/>
        </p:nvSpPr>
        <p:spPr>
          <a:xfrm rot="21122878">
            <a:off x="755825" y="1473413"/>
            <a:ext cx="2482707" cy="45764"/>
          </a:xfrm>
          <a:prstGeom prst="rect">
            <a:avLst/>
          </a:prstGeom>
          <a:solidFill>
            <a:srgbClr val="E2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A20BFE7-5673-4B42-91B4-E3AAD32C8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3299" y="6356352"/>
            <a:ext cx="6904140" cy="365125"/>
          </a:xfrm>
        </p:spPr>
        <p:txBody>
          <a:bodyPr/>
          <a:lstStyle/>
          <a:p>
            <a:r>
              <a:rPr lang="nl-NL" dirty="0"/>
              <a:t>FORMULA STUDENT NETHERLANDS </a:t>
            </a:r>
          </a:p>
        </p:txBody>
      </p:sp>
    </p:spTree>
    <p:extLst>
      <p:ext uri="{BB962C8B-B14F-4D97-AF65-F5344CB8AC3E}">
        <p14:creationId xmlns:p14="http://schemas.microsoft.com/office/powerpoint/2010/main" val="2390761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11EB72-1AB1-4B3C-92D5-8FBD1983D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Autocross Event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2441D8-ED9B-4DB1-A5E5-023AA4CC3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914400" lvl="2" indent="0">
              <a:buNone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r>
              <a:rPr lang="nl-NL" dirty="0"/>
              <a:t>Opening Times:</a:t>
            </a:r>
          </a:p>
          <a:p>
            <a:pPr lvl="1"/>
            <a:r>
              <a:rPr lang="nl-NL" dirty="0" err="1"/>
              <a:t>Wednesday</a:t>
            </a:r>
            <a:r>
              <a:rPr lang="nl-NL" dirty="0"/>
              <a:t> 13:30-19:00</a:t>
            </a:r>
          </a:p>
          <a:p>
            <a:pPr lvl="1"/>
            <a:endParaRPr lang="nl-NL" dirty="0"/>
          </a:p>
          <a:p>
            <a:r>
              <a:rPr lang="nl-NL" dirty="0"/>
              <a:t>Procedure:</a:t>
            </a:r>
          </a:p>
          <a:p>
            <a:pPr lvl="1"/>
            <a:r>
              <a:rPr lang="nl-NL" dirty="0"/>
              <a:t>Enter track</a:t>
            </a:r>
          </a:p>
          <a:p>
            <a:pPr lvl="1"/>
            <a:r>
              <a:rPr lang="nl-NL" dirty="0"/>
              <a:t>Pull up </a:t>
            </a:r>
            <a:r>
              <a:rPr lang="nl-NL" dirty="0" err="1"/>
              <a:t>to</a:t>
            </a:r>
            <a:r>
              <a:rPr lang="nl-NL" dirty="0"/>
              <a:t> green </a:t>
            </a:r>
            <a:r>
              <a:rPr lang="nl-NL" dirty="0" err="1"/>
              <a:t>flag</a:t>
            </a:r>
            <a:endParaRPr lang="nl-NL" dirty="0"/>
          </a:p>
          <a:p>
            <a:pPr lvl="1"/>
            <a:r>
              <a:rPr lang="nl-NL" dirty="0" err="1"/>
              <a:t>After</a:t>
            </a:r>
            <a:r>
              <a:rPr lang="nl-NL" dirty="0"/>
              <a:t> green </a:t>
            </a:r>
            <a:r>
              <a:rPr lang="nl-NL" dirty="0" err="1"/>
              <a:t>flag</a:t>
            </a:r>
            <a:r>
              <a:rPr lang="nl-NL" dirty="0"/>
              <a:t> is </a:t>
            </a:r>
            <a:r>
              <a:rPr lang="nl-NL" dirty="0" err="1"/>
              <a:t>waved</a:t>
            </a:r>
            <a:r>
              <a:rPr lang="nl-NL" dirty="0"/>
              <a:t>, start at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own</a:t>
            </a:r>
            <a:r>
              <a:rPr lang="nl-NL" dirty="0"/>
              <a:t> convenience</a:t>
            </a:r>
          </a:p>
          <a:p>
            <a:pPr lvl="1"/>
            <a:r>
              <a:rPr lang="nl-NL" dirty="0" err="1"/>
              <a:t>After</a:t>
            </a:r>
            <a:r>
              <a:rPr lang="nl-NL" dirty="0"/>
              <a:t> passing finish line -&gt; enter pit</a:t>
            </a:r>
          </a:p>
          <a:p>
            <a:pPr lvl="1"/>
            <a:r>
              <a:rPr lang="nl-NL" dirty="0" err="1"/>
              <a:t>Left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immediate</a:t>
            </a:r>
            <a:r>
              <a:rPr lang="nl-NL" dirty="0"/>
              <a:t> second run (minimum 1 minute </a:t>
            </a:r>
            <a:r>
              <a:rPr lang="nl-NL" dirty="0" err="1"/>
              <a:t>waiting</a:t>
            </a:r>
            <a:r>
              <a:rPr lang="nl-NL" dirty="0"/>
              <a:t> time </a:t>
            </a:r>
            <a:r>
              <a:rPr lang="nl-NL" dirty="0" err="1"/>
              <a:t>for</a:t>
            </a:r>
            <a:r>
              <a:rPr lang="nl-NL" dirty="0"/>
              <a:t> timing </a:t>
            </a:r>
            <a:r>
              <a:rPr lang="nl-NL" dirty="0" err="1"/>
              <a:t>reasons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Right </a:t>
            </a:r>
            <a:r>
              <a:rPr lang="nl-NL" dirty="0" err="1"/>
              <a:t>for</a:t>
            </a:r>
            <a:r>
              <a:rPr lang="nl-NL" dirty="0"/>
              <a:t> exit</a:t>
            </a:r>
          </a:p>
          <a:p>
            <a:pPr marL="457200" lvl="1" indent="0">
              <a:buNone/>
            </a:pPr>
            <a:endParaRPr lang="nl-NL" dirty="0"/>
          </a:p>
          <a:p>
            <a:pPr lvl="1"/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pPr lvl="1"/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lvl="1"/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1A538AE6-5FBB-4169-A3C7-080E3CE1AA8B}"/>
              </a:ext>
            </a:extLst>
          </p:cNvPr>
          <p:cNvSpPr/>
          <p:nvPr/>
        </p:nvSpPr>
        <p:spPr>
          <a:xfrm rot="21122878">
            <a:off x="755825" y="1473413"/>
            <a:ext cx="2482707" cy="45764"/>
          </a:xfrm>
          <a:prstGeom prst="rect">
            <a:avLst/>
          </a:prstGeom>
          <a:solidFill>
            <a:srgbClr val="E2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A20BFE7-5673-4B42-91B4-E3AAD32C8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3299" y="6356352"/>
            <a:ext cx="6904140" cy="365125"/>
          </a:xfrm>
        </p:spPr>
        <p:txBody>
          <a:bodyPr/>
          <a:lstStyle/>
          <a:p>
            <a:r>
              <a:rPr lang="nl-NL" dirty="0"/>
              <a:t>FORMULA STUDENT NETHERLANDS </a:t>
            </a:r>
          </a:p>
        </p:txBody>
      </p:sp>
    </p:spTree>
    <p:extLst>
      <p:ext uri="{BB962C8B-B14F-4D97-AF65-F5344CB8AC3E}">
        <p14:creationId xmlns:p14="http://schemas.microsoft.com/office/powerpoint/2010/main" val="2358169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11EB72-1AB1-4B3C-92D5-8FBD1983D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Autocross Event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2441D8-ED9B-4DB1-A5E5-023AA4CC3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914400" lvl="2" indent="0">
              <a:buNone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r>
              <a:rPr lang="nl-NL" dirty="0"/>
              <a:t>Opening Times:</a:t>
            </a:r>
          </a:p>
          <a:p>
            <a:pPr lvl="1"/>
            <a:r>
              <a:rPr lang="nl-NL" dirty="0" err="1"/>
              <a:t>Wednesday</a:t>
            </a:r>
            <a:r>
              <a:rPr lang="nl-NL" dirty="0"/>
              <a:t> 13:30-19:00</a:t>
            </a:r>
          </a:p>
          <a:p>
            <a:pPr lvl="1"/>
            <a:endParaRPr lang="nl-NL" dirty="0"/>
          </a:p>
          <a:p>
            <a:r>
              <a:rPr lang="nl-NL" dirty="0"/>
              <a:t>Procedure:</a:t>
            </a:r>
          </a:p>
          <a:p>
            <a:pPr lvl="1"/>
            <a:r>
              <a:rPr lang="nl-NL" dirty="0"/>
              <a:t>Enter track</a:t>
            </a:r>
          </a:p>
          <a:p>
            <a:pPr lvl="1"/>
            <a:r>
              <a:rPr lang="nl-NL" dirty="0"/>
              <a:t>Pull up </a:t>
            </a:r>
            <a:r>
              <a:rPr lang="nl-NL" dirty="0" err="1"/>
              <a:t>to</a:t>
            </a:r>
            <a:r>
              <a:rPr lang="nl-NL" dirty="0"/>
              <a:t> green </a:t>
            </a:r>
            <a:r>
              <a:rPr lang="nl-NL" dirty="0" err="1"/>
              <a:t>flag</a:t>
            </a:r>
            <a:endParaRPr lang="nl-NL" dirty="0"/>
          </a:p>
          <a:p>
            <a:pPr lvl="1"/>
            <a:r>
              <a:rPr lang="nl-NL" dirty="0" err="1"/>
              <a:t>After</a:t>
            </a:r>
            <a:r>
              <a:rPr lang="nl-NL" dirty="0"/>
              <a:t> green </a:t>
            </a:r>
            <a:r>
              <a:rPr lang="nl-NL" dirty="0" err="1"/>
              <a:t>flag</a:t>
            </a:r>
            <a:r>
              <a:rPr lang="nl-NL" dirty="0"/>
              <a:t> is </a:t>
            </a:r>
            <a:r>
              <a:rPr lang="nl-NL" dirty="0" err="1"/>
              <a:t>waved</a:t>
            </a:r>
            <a:r>
              <a:rPr lang="nl-NL" dirty="0"/>
              <a:t>, start at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own</a:t>
            </a:r>
            <a:r>
              <a:rPr lang="nl-NL" dirty="0"/>
              <a:t> convenience</a:t>
            </a:r>
          </a:p>
          <a:p>
            <a:pPr lvl="1"/>
            <a:r>
              <a:rPr lang="nl-NL" dirty="0" err="1"/>
              <a:t>After</a:t>
            </a:r>
            <a:r>
              <a:rPr lang="nl-NL" dirty="0"/>
              <a:t> passing finish line -&gt; enter pit</a:t>
            </a:r>
          </a:p>
          <a:p>
            <a:pPr lvl="1"/>
            <a:r>
              <a:rPr lang="nl-NL" dirty="0" err="1"/>
              <a:t>Left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immediate</a:t>
            </a:r>
            <a:r>
              <a:rPr lang="nl-NL" dirty="0"/>
              <a:t> second run (minimum 1 minute </a:t>
            </a:r>
            <a:r>
              <a:rPr lang="nl-NL" dirty="0" err="1"/>
              <a:t>waiting</a:t>
            </a:r>
            <a:r>
              <a:rPr lang="nl-NL" dirty="0"/>
              <a:t> time </a:t>
            </a:r>
            <a:r>
              <a:rPr lang="nl-NL" dirty="0" err="1"/>
              <a:t>for</a:t>
            </a:r>
            <a:r>
              <a:rPr lang="nl-NL" dirty="0"/>
              <a:t> timing </a:t>
            </a:r>
            <a:r>
              <a:rPr lang="nl-NL" dirty="0" err="1"/>
              <a:t>reasons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Right </a:t>
            </a:r>
            <a:r>
              <a:rPr lang="nl-NL" dirty="0" err="1"/>
              <a:t>for</a:t>
            </a:r>
            <a:r>
              <a:rPr lang="nl-NL" dirty="0"/>
              <a:t> exit</a:t>
            </a:r>
          </a:p>
          <a:p>
            <a:pPr marL="457200" lvl="1" indent="0">
              <a:buNone/>
            </a:pPr>
            <a:endParaRPr lang="nl-NL" dirty="0"/>
          </a:p>
          <a:p>
            <a:pPr lvl="1"/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pPr lvl="1"/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lvl="1"/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1A538AE6-5FBB-4169-A3C7-080E3CE1AA8B}"/>
              </a:ext>
            </a:extLst>
          </p:cNvPr>
          <p:cNvSpPr/>
          <p:nvPr/>
        </p:nvSpPr>
        <p:spPr>
          <a:xfrm rot="21122878">
            <a:off x="755825" y="1473413"/>
            <a:ext cx="2482707" cy="45764"/>
          </a:xfrm>
          <a:prstGeom prst="rect">
            <a:avLst/>
          </a:prstGeom>
          <a:solidFill>
            <a:srgbClr val="E2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A20BFE7-5673-4B42-91B4-E3AAD32C8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3299" y="6356352"/>
            <a:ext cx="6904140" cy="365125"/>
          </a:xfrm>
        </p:spPr>
        <p:txBody>
          <a:bodyPr/>
          <a:lstStyle/>
          <a:p>
            <a:r>
              <a:rPr lang="nl-NL" dirty="0"/>
              <a:t>FORMULA STUDENT NETHERLANDS </a:t>
            </a:r>
          </a:p>
        </p:txBody>
      </p:sp>
      <p:pic>
        <p:nvPicPr>
          <p:cNvPr id="6" name="Tijdelijke aanduiding voor inhoud 4" descr="Afbeelding met binnen&#10;&#10;Automatisch gegenereerde beschrijving">
            <a:extLst>
              <a:ext uri="{FF2B5EF4-FFF2-40B4-BE49-F238E27FC236}">
                <a16:creationId xmlns:a16="http://schemas.microsoft.com/office/drawing/2014/main" id="{8959951A-F40F-4C97-AC64-94EEAFDDD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9082"/>
            <a:ext cx="12420600" cy="8297082"/>
          </a:xfrm>
          <a:prstGeom prst="rect">
            <a:avLst/>
          </a:prstGeom>
        </p:spPr>
      </p:pic>
      <p:pic>
        <p:nvPicPr>
          <p:cNvPr id="7" name="Tijdelijke aanduiding voor inhoud 4" descr="Afbeelding met binnen&#10;&#10;Automatisch gegenereerde beschrijving">
            <a:extLst>
              <a:ext uri="{FF2B5EF4-FFF2-40B4-BE49-F238E27FC236}">
                <a16:creationId xmlns:a16="http://schemas.microsoft.com/office/drawing/2014/main" id="{0B101963-F9DF-49CA-A00C-4A52FE45C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1" y="-1439082"/>
            <a:ext cx="12420600" cy="8297082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F408F178-8F66-4919-BB0B-DF86620BF5EA}"/>
              </a:ext>
            </a:extLst>
          </p:cNvPr>
          <p:cNvSpPr/>
          <p:nvPr/>
        </p:nvSpPr>
        <p:spPr>
          <a:xfrm rot="19535678">
            <a:off x="5665661" y="4503185"/>
            <a:ext cx="1258921" cy="772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Autocross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8017331-4838-4420-8A64-79DD35417F63}"/>
              </a:ext>
            </a:extLst>
          </p:cNvPr>
          <p:cNvSpPr/>
          <p:nvPr/>
        </p:nvSpPr>
        <p:spPr>
          <a:xfrm rot="19568689">
            <a:off x="5414566" y="-641015"/>
            <a:ext cx="2194762" cy="772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Pit Garages</a:t>
            </a:r>
          </a:p>
        </p:txBody>
      </p:sp>
      <p:sp>
        <p:nvSpPr>
          <p:cNvPr id="10" name="Pijl: omlaag 9">
            <a:extLst>
              <a:ext uri="{FF2B5EF4-FFF2-40B4-BE49-F238E27FC236}">
                <a16:creationId xmlns:a16="http://schemas.microsoft.com/office/drawing/2014/main" id="{3FDB44FD-1C2C-4749-8C74-4D433942EA9D}"/>
              </a:ext>
            </a:extLst>
          </p:cNvPr>
          <p:cNvSpPr/>
          <p:nvPr/>
        </p:nvSpPr>
        <p:spPr>
          <a:xfrm rot="2475729">
            <a:off x="4953739" y="2617592"/>
            <a:ext cx="431751" cy="640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: omlaag 10">
            <a:extLst>
              <a:ext uri="{FF2B5EF4-FFF2-40B4-BE49-F238E27FC236}">
                <a16:creationId xmlns:a16="http://schemas.microsoft.com/office/drawing/2014/main" id="{B1A00633-E883-4984-816A-0CF0E41780A5}"/>
              </a:ext>
            </a:extLst>
          </p:cNvPr>
          <p:cNvSpPr/>
          <p:nvPr/>
        </p:nvSpPr>
        <p:spPr>
          <a:xfrm rot="18896395">
            <a:off x="4669126" y="3561264"/>
            <a:ext cx="431751" cy="640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Pijl: omlaag 11">
            <a:extLst>
              <a:ext uri="{FF2B5EF4-FFF2-40B4-BE49-F238E27FC236}">
                <a16:creationId xmlns:a16="http://schemas.microsoft.com/office/drawing/2014/main" id="{B551353B-435E-41BD-B531-33C001D3B428}"/>
              </a:ext>
            </a:extLst>
          </p:cNvPr>
          <p:cNvSpPr/>
          <p:nvPr/>
        </p:nvSpPr>
        <p:spPr>
          <a:xfrm rot="2377128">
            <a:off x="4757619" y="4303220"/>
            <a:ext cx="431751" cy="640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Pijl: omlaag 12">
            <a:extLst>
              <a:ext uri="{FF2B5EF4-FFF2-40B4-BE49-F238E27FC236}">
                <a16:creationId xmlns:a16="http://schemas.microsoft.com/office/drawing/2014/main" id="{CA5C8B47-A23E-464E-A939-AAE45C4FE4B9}"/>
              </a:ext>
            </a:extLst>
          </p:cNvPr>
          <p:cNvSpPr/>
          <p:nvPr/>
        </p:nvSpPr>
        <p:spPr>
          <a:xfrm rot="2475729">
            <a:off x="5480412" y="1746531"/>
            <a:ext cx="431751" cy="640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Pijl: omlaag 13">
            <a:extLst>
              <a:ext uri="{FF2B5EF4-FFF2-40B4-BE49-F238E27FC236}">
                <a16:creationId xmlns:a16="http://schemas.microsoft.com/office/drawing/2014/main" id="{FBFAC98C-40A8-4964-85AA-2CD35B446B90}"/>
              </a:ext>
            </a:extLst>
          </p:cNvPr>
          <p:cNvSpPr/>
          <p:nvPr/>
        </p:nvSpPr>
        <p:spPr>
          <a:xfrm rot="2475729">
            <a:off x="5631023" y="789158"/>
            <a:ext cx="431751" cy="640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Pijl: omlaag 14">
            <a:extLst>
              <a:ext uri="{FF2B5EF4-FFF2-40B4-BE49-F238E27FC236}">
                <a16:creationId xmlns:a16="http://schemas.microsoft.com/office/drawing/2014/main" id="{DC03CDAC-CE84-4383-8824-9E15CEF353DB}"/>
              </a:ext>
            </a:extLst>
          </p:cNvPr>
          <p:cNvSpPr/>
          <p:nvPr/>
        </p:nvSpPr>
        <p:spPr>
          <a:xfrm rot="18519222">
            <a:off x="5257635" y="1267844"/>
            <a:ext cx="431751" cy="640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E684FA8A-7285-4009-9043-25E7EAF271EF}"/>
              </a:ext>
            </a:extLst>
          </p:cNvPr>
          <p:cNvSpPr/>
          <p:nvPr/>
        </p:nvSpPr>
        <p:spPr>
          <a:xfrm>
            <a:off x="3249673" y="5563658"/>
            <a:ext cx="976544" cy="772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Practice</a:t>
            </a:r>
            <a:r>
              <a:rPr lang="nl-NL" dirty="0"/>
              <a:t> Area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2FA49612-8B0F-48ED-A87F-17564788B7DE}"/>
              </a:ext>
            </a:extLst>
          </p:cNvPr>
          <p:cNvSpPr/>
          <p:nvPr/>
        </p:nvSpPr>
        <p:spPr>
          <a:xfrm rot="17826448">
            <a:off x="3790375" y="1901689"/>
            <a:ext cx="1431100" cy="772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Scrutineeirng</a:t>
            </a:r>
            <a:endParaRPr lang="nl-NL" dirty="0"/>
          </a:p>
        </p:txBody>
      </p:sp>
      <p:sp>
        <p:nvSpPr>
          <p:cNvPr id="18" name="Pijl: omlaag 17">
            <a:extLst>
              <a:ext uri="{FF2B5EF4-FFF2-40B4-BE49-F238E27FC236}">
                <a16:creationId xmlns:a16="http://schemas.microsoft.com/office/drawing/2014/main" id="{0E617D5F-EBA4-469F-977B-F6663FD43DF5}"/>
              </a:ext>
            </a:extLst>
          </p:cNvPr>
          <p:cNvSpPr/>
          <p:nvPr/>
        </p:nvSpPr>
        <p:spPr>
          <a:xfrm rot="19606008">
            <a:off x="4948042" y="5027980"/>
            <a:ext cx="431751" cy="640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2737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11EB72-1AB1-4B3C-92D5-8FBD1983D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Endurance</a:t>
            </a: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HP Simplified" panose="020B0604020204020204" pitchFamily="34" charset="0"/>
              </a:rPr>
              <a:t> Event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2441D8-ED9B-4DB1-A5E5-023AA4CC3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914400" lvl="2" indent="0">
              <a:buNone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r>
              <a:rPr lang="nl-NL" dirty="0"/>
              <a:t>Opening Times:</a:t>
            </a:r>
          </a:p>
          <a:p>
            <a:pPr lvl="1"/>
            <a:r>
              <a:rPr lang="nl-NL" dirty="0" err="1"/>
              <a:t>Thursday</a:t>
            </a:r>
            <a:r>
              <a:rPr lang="nl-NL" dirty="0"/>
              <a:t> </a:t>
            </a:r>
            <a:r>
              <a:rPr lang="nl-NL" b="1" dirty="0"/>
              <a:t>09:30</a:t>
            </a:r>
            <a:r>
              <a:rPr lang="nl-NL" dirty="0"/>
              <a:t>-16:30</a:t>
            </a:r>
          </a:p>
          <a:p>
            <a:pPr lvl="1"/>
            <a:r>
              <a:rPr lang="nl-NL" dirty="0"/>
              <a:t>Lunchbreak </a:t>
            </a:r>
            <a:r>
              <a:rPr lang="nl-NL" dirty="0" err="1"/>
              <a:t>approx</a:t>
            </a:r>
            <a:r>
              <a:rPr lang="nl-NL" dirty="0"/>
              <a:t>. 12:30-13:15</a:t>
            </a:r>
          </a:p>
          <a:p>
            <a:endParaRPr lang="nl-NL" dirty="0"/>
          </a:p>
          <a:p>
            <a:r>
              <a:rPr lang="nl-NL" dirty="0"/>
              <a:t>Running Order:</a:t>
            </a:r>
          </a:p>
          <a:p>
            <a:pPr lvl="1"/>
            <a:r>
              <a:rPr lang="nl-NL" dirty="0"/>
              <a:t>Start at 09:30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reversed</a:t>
            </a:r>
            <a:r>
              <a:rPr lang="nl-NL" dirty="0"/>
              <a:t> autocross </a:t>
            </a:r>
            <a:r>
              <a:rPr lang="nl-NL" dirty="0" err="1"/>
              <a:t>result</a:t>
            </a:r>
            <a:endParaRPr lang="nl-NL" dirty="0"/>
          </a:p>
          <a:p>
            <a:pPr lvl="1"/>
            <a:r>
              <a:rPr lang="nl-NL" dirty="0" err="1"/>
              <a:t>Cars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no autocross </a:t>
            </a:r>
            <a:r>
              <a:rPr lang="nl-NL" dirty="0" err="1"/>
              <a:t>result</a:t>
            </a:r>
            <a:r>
              <a:rPr lang="nl-NL" dirty="0"/>
              <a:t> </a:t>
            </a:r>
            <a:r>
              <a:rPr lang="nl-NL" dirty="0" err="1"/>
              <a:t>directly</a:t>
            </a:r>
            <a:r>
              <a:rPr lang="nl-NL" dirty="0"/>
              <a:t> </a:t>
            </a:r>
            <a:r>
              <a:rPr lang="nl-NL" dirty="0" err="1"/>
              <a:t>after</a:t>
            </a:r>
            <a:r>
              <a:rPr lang="nl-NL" dirty="0"/>
              <a:t> lunchbreak</a:t>
            </a:r>
          </a:p>
          <a:p>
            <a:pPr marL="457200" lvl="1" indent="0">
              <a:buNone/>
            </a:pPr>
            <a:endParaRPr lang="nl-NL" dirty="0"/>
          </a:p>
          <a:p>
            <a:r>
              <a:rPr lang="nl-NL" dirty="0"/>
              <a:t>Procedure:</a:t>
            </a:r>
          </a:p>
          <a:p>
            <a:pPr lvl="1"/>
            <a:r>
              <a:rPr lang="nl-NL" dirty="0"/>
              <a:t>Enter track</a:t>
            </a:r>
          </a:p>
          <a:p>
            <a:pPr lvl="1"/>
            <a:r>
              <a:rPr lang="nl-NL" dirty="0"/>
              <a:t>Pull up </a:t>
            </a:r>
            <a:r>
              <a:rPr lang="nl-NL" dirty="0" err="1"/>
              <a:t>to</a:t>
            </a:r>
            <a:r>
              <a:rPr lang="nl-NL" dirty="0"/>
              <a:t> green </a:t>
            </a:r>
            <a:r>
              <a:rPr lang="nl-NL" dirty="0" err="1"/>
              <a:t>flag</a:t>
            </a:r>
            <a:endParaRPr lang="nl-NL" dirty="0"/>
          </a:p>
          <a:p>
            <a:pPr lvl="1"/>
            <a:r>
              <a:rPr lang="nl-NL" dirty="0" err="1"/>
              <a:t>After</a:t>
            </a:r>
            <a:r>
              <a:rPr lang="nl-NL" dirty="0"/>
              <a:t> green </a:t>
            </a:r>
            <a:r>
              <a:rPr lang="nl-NL" dirty="0" err="1"/>
              <a:t>flag</a:t>
            </a:r>
            <a:r>
              <a:rPr lang="nl-NL" dirty="0"/>
              <a:t> is </a:t>
            </a:r>
            <a:r>
              <a:rPr lang="nl-NL" dirty="0" err="1"/>
              <a:t>waved</a:t>
            </a:r>
            <a:r>
              <a:rPr lang="nl-NL" dirty="0"/>
              <a:t>, start at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own</a:t>
            </a:r>
            <a:r>
              <a:rPr lang="nl-NL" dirty="0"/>
              <a:t> convenience</a:t>
            </a:r>
          </a:p>
          <a:p>
            <a:pPr lvl="1"/>
            <a:r>
              <a:rPr lang="nl-NL" dirty="0"/>
              <a:t>1st driver 11 </a:t>
            </a:r>
            <a:r>
              <a:rPr lang="nl-NL" dirty="0" err="1"/>
              <a:t>laps</a:t>
            </a:r>
            <a:r>
              <a:rPr lang="nl-NL" dirty="0"/>
              <a:t>, last lap </a:t>
            </a:r>
            <a:r>
              <a:rPr lang="nl-NL" dirty="0" err="1"/>
              <a:t>sign</a:t>
            </a:r>
            <a:r>
              <a:rPr lang="nl-NL" dirty="0"/>
              <a:t> </a:t>
            </a:r>
            <a:r>
              <a:rPr lang="nl-NL" dirty="0" err="1"/>
              <a:t>after</a:t>
            </a:r>
            <a:r>
              <a:rPr lang="nl-NL" dirty="0"/>
              <a:t> 10 </a:t>
            </a:r>
            <a:r>
              <a:rPr lang="nl-NL" dirty="0" err="1"/>
              <a:t>laps</a:t>
            </a:r>
            <a:r>
              <a:rPr lang="nl-NL" dirty="0"/>
              <a:t>. Finish </a:t>
            </a:r>
            <a:r>
              <a:rPr lang="nl-NL" dirty="0" err="1"/>
              <a:t>flag</a:t>
            </a:r>
            <a:r>
              <a:rPr lang="nl-NL" dirty="0"/>
              <a:t> </a:t>
            </a:r>
            <a:r>
              <a:rPr lang="nl-NL" dirty="0" err="1"/>
              <a:t>after</a:t>
            </a:r>
            <a:r>
              <a:rPr lang="nl-NL" dirty="0"/>
              <a:t> lap 11</a:t>
            </a:r>
          </a:p>
          <a:p>
            <a:pPr lvl="1"/>
            <a:r>
              <a:rPr lang="nl-NL" dirty="0"/>
              <a:t>Driver Change as per </a:t>
            </a:r>
            <a:r>
              <a:rPr lang="nl-NL" dirty="0" err="1"/>
              <a:t>rules</a:t>
            </a:r>
            <a:r>
              <a:rPr lang="nl-NL" dirty="0"/>
              <a:t> (3-minute)</a:t>
            </a:r>
          </a:p>
          <a:p>
            <a:pPr lvl="1"/>
            <a:r>
              <a:rPr lang="nl-NL" dirty="0"/>
              <a:t>2nd driver 11 </a:t>
            </a:r>
            <a:r>
              <a:rPr lang="nl-NL" dirty="0" err="1"/>
              <a:t>laps</a:t>
            </a:r>
            <a:r>
              <a:rPr lang="nl-NL" dirty="0"/>
              <a:t>, last lap </a:t>
            </a:r>
            <a:r>
              <a:rPr lang="nl-NL" dirty="0" err="1"/>
              <a:t>sign</a:t>
            </a:r>
            <a:r>
              <a:rPr lang="nl-NL" dirty="0"/>
              <a:t> </a:t>
            </a:r>
            <a:r>
              <a:rPr lang="nl-NL" dirty="0" err="1"/>
              <a:t>after</a:t>
            </a:r>
            <a:r>
              <a:rPr lang="nl-NL" dirty="0"/>
              <a:t> 10 </a:t>
            </a:r>
            <a:r>
              <a:rPr lang="nl-NL" dirty="0" err="1"/>
              <a:t>laps</a:t>
            </a:r>
            <a:r>
              <a:rPr lang="nl-NL" dirty="0"/>
              <a:t>. Finish </a:t>
            </a:r>
            <a:r>
              <a:rPr lang="nl-NL" dirty="0" err="1"/>
              <a:t>flag</a:t>
            </a:r>
            <a:r>
              <a:rPr lang="nl-NL" dirty="0"/>
              <a:t> </a:t>
            </a:r>
            <a:r>
              <a:rPr lang="nl-NL" dirty="0" err="1"/>
              <a:t>after</a:t>
            </a:r>
            <a:r>
              <a:rPr lang="nl-NL" dirty="0"/>
              <a:t> lap 11.</a:t>
            </a:r>
          </a:p>
          <a:p>
            <a:pPr lvl="1"/>
            <a:r>
              <a:rPr lang="nl-NL" dirty="0"/>
              <a:t>Proceed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immediate</a:t>
            </a:r>
            <a:r>
              <a:rPr lang="nl-NL" dirty="0"/>
              <a:t> </a:t>
            </a:r>
            <a:r>
              <a:rPr lang="nl-NL" dirty="0" err="1"/>
              <a:t>mechanical</a:t>
            </a:r>
            <a:r>
              <a:rPr lang="nl-NL" dirty="0"/>
              <a:t> </a:t>
            </a:r>
            <a:r>
              <a:rPr lang="nl-NL" dirty="0" err="1"/>
              <a:t>inspection</a:t>
            </a:r>
            <a:r>
              <a:rPr lang="nl-NL" dirty="0"/>
              <a:t> at </a:t>
            </a:r>
            <a:r>
              <a:rPr lang="nl-NL" dirty="0" err="1"/>
              <a:t>the</a:t>
            </a:r>
            <a:r>
              <a:rPr lang="nl-NL" dirty="0"/>
              <a:t> exit of </a:t>
            </a:r>
            <a:r>
              <a:rPr lang="nl-NL" dirty="0" err="1"/>
              <a:t>the</a:t>
            </a:r>
            <a:r>
              <a:rPr lang="nl-NL" dirty="0"/>
              <a:t> Junior Track</a:t>
            </a:r>
          </a:p>
          <a:p>
            <a:pPr lvl="1"/>
            <a:r>
              <a:rPr lang="nl-NL" dirty="0"/>
              <a:t>CV Class </a:t>
            </a:r>
            <a:r>
              <a:rPr lang="nl-NL" dirty="0" err="1"/>
              <a:t>cars</a:t>
            </a:r>
            <a:r>
              <a:rPr lang="nl-NL" dirty="0"/>
              <a:t> </a:t>
            </a:r>
            <a:r>
              <a:rPr lang="nl-NL" dirty="0" err="1"/>
              <a:t>will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escorted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fuel</a:t>
            </a:r>
            <a:r>
              <a:rPr lang="nl-NL" dirty="0"/>
              <a:t> station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refuelling</a:t>
            </a:r>
            <a:r>
              <a:rPr lang="nl-NL" dirty="0"/>
              <a:t>.</a:t>
            </a:r>
          </a:p>
          <a:p>
            <a:pPr lvl="1"/>
            <a:r>
              <a:rPr lang="nl-NL" dirty="0"/>
              <a:t>EV Class </a:t>
            </a:r>
            <a:r>
              <a:rPr lang="nl-NL" dirty="0" err="1"/>
              <a:t>cars</a:t>
            </a:r>
            <a:r>
              <a:rPr lang="nl-NL" dirty="0"/>
              <a:t> </a:t>
            </a:r>
            <a:r>
              <a:rPr lang="nl-NL" dirty="0" err="1"/>
              <a:t>will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escorted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e-</a:t>
            </a:r>
            <a:r>
              <a:rPr lang="nl-NL" dirty="0" err="1"/>
              <a:t>scrutineering</a:t>
            </a:r>
            <a:r>
              <a:rPr lang="nl-NL" dirty="0"/>
              <a:t> area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electrical</a:t>
            </a:r>
            <a:r>
              <a:rPr lang="nl-NL" dirty="0"/>
              <a:t> checks.</a:t>
            </a:r>
          </a:p>
          <a:p>
            <a:pPr marL="457200" lvl="1" indent="0">
              <a:buNone/>
            </a:pPr>
            <a:endParaRPr lang="nl-NL" dirty="0"/>
          </a:p>
          <a:p>
            <a:pPr lvl="1"/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pPr lvl="1"/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lvl="1"/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nl-NL" sz="1800" dirty="0">
              <a:solidFill>
                <a:schemeClr val="tx1">
                  <a:lumMod val="50000"/>
                  <a:lumOff val="50000"/>
                </a:schemeClr>
              </a:solidFill>
              <a:latin typeface="HP Simplified" panose="020B0604020204020204" pitchFamily="34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1A538AE6-5FBB-4169-A3C7-080E3CE1AA8B}"/>
              </a:ext>
            </a:extLst>
          </p:cNvPr>
          <p:cNvSpPr/>
          <p:nvPr/>
        </p:nvSpPr>
        <p:spPr>
          <a:xfrm rot="21122878">
            <a:off x="755825" y="1473413"/>
            <a:ext cx="2482707" cy="45764"/>
          </a:xfrm>
          <a:prstGeom prst="rect">
            <a:avLst/>
          </a:prstGeom>
          <a:solidFill>
            <a:srgbClr val="E2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A20BFE7-5673-4B42-91B4-E3AAD32C8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3299" y="6356352"/>
            <a:ext cx="6904140" cy="365125"/>
          </a:xfrm>
        </p:spPr>
        <p:txBody>
          <a:bodyPr/>
          <a:lstStyle/>
          <a:p>
            <a:r>
              <a:rPr lang="nl-NL" dirty="0"/>
              <a:t>FORMULA STUDENT NETHERLANDS </a:t>
            </a:r>
          </a:p>
        </p:txBody>
      </p:sp>
    </p:spTree>
    <p:extLst>
      <p:ext uri="{BB962C8B-B14F-4D97-AF65-F5344CB8AC3E}">
        <p14:creationId xmlns:p14="http://schemas.microsoft.com/office/powerpoint/2010/main" val="413414199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3993</TotalTime>
  <Words>414</Words>
  <Application>Microsoft Office PowerPoint</Application>
  <PresentationFormat>A4 (210 x 297 mm)</PresentationFormat>
  <Paragraphs>179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HP Simplified</vt:lpstr>
      <vt:lpstr>Kantoorthema</vt:lpstr>
      <vt:lpstr>PowerPoint-presentatie</vt:lpstr>
      <vt:lpstr>AGENDA</vt:lpstr>
      <vt:lpstr>General</vt:lpstr>
      <vt:lpstr>Skid Pad Event</vt:lpstr>
      <vt:lpstr>Skid Pad Event</vt:lpstr>
      <vt:lpstr>Acceleration Event</vt:lpstr>
      <vt:lpstr>Autocross Event</vt:lpstr>
      <vt:lpstr>Autocross Event</vt:lpstr>
      <vt:lpstr>Endurance Event</vt:lpstr>
      <vt:lpstr>Transponders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 Sieljes</dc:creator>
  <cp:lastModifiedBy>Paul Sieljes</cp:lastModifiedBy>
  <cp:revision>65</cp:revision>
  <cp:lastPrinted>2020-11-12T12:58:39Z</cp:lastPrinted>
  <dcterms:created xsi:type="dcterms:W3CDTF">2020-11-10T14:51:25Z</dcterms:created>
  <dcterms:modified xsi:type="dcterms:W3CDTF">2021-07-05T22:41:04Z</dcterms:modified>
</cp:coreProperties>
</file>